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8"/>
  </p:notesMasterIdLst>
  <p:sldIdLst>
    <p:sldId id="256" r:id="rId2"/>
    <p:sldId id="270" r:id="rId3"/>
    <p:sldId id="276" r:id="rId4"/>
    <p:sldId id="279" r:id="rId5"/>
    <p:sldId id="280" r:id="rId6"/>
    <p:sldId id="281" r:id="rId7"/>
    <p:sldId id="282" r:id="rId8"/>
    <p:sldId id="283" r:id="rId9"/>
    <p:sldId id="284" r:id="rId10"/>
    <p:sldId id="285" r:id="rId11"/>
    <p:sldId id="287" r:id="rId12"/>
    <p:sldId id="300" r:id="rId13"/>
    <p:sldId id="286" r:id="rId14"/>
    <p:sldId id="289" r:id="rId15"/>
    <p:sldId id="298" r:id="rId16"/>
    <p:sldId id="299" r:id="rId17"/>
    <p:sldId id="294" r:id="rId18"/>
    <p:sldId id="295" r:id="rId19"/>
    <p:sldId id="292" r:id="rId20"/>
    <p:sldId id="258" r:id="rId21"/>
    <p:sldId id="265" r:id="rId22"/>
    <p:sldId id="267" r:id="rId23"/>
    <p:sldId id="268" r:id="rId24"/>
    <p:sldId id="269" r:id="rId25"/>
    <p:sldId id="273" r:id="rId26"/>
    <p:sldId id="297" r:id="rId2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Default Section" id="{0759A6C0-E271-42A3-A05E-F21AA5A299A5}">
          <p14:sldIdLst>
            <p14:sldId id="256"/>
            <p14:sldId id="270"/>
            <p14:sldId id="276"/>
            <p14:sldId id="279"/>
            <p14:sldId id="280"/>
            <p14:sldId id="281"/>
            <p14:sldId id="282"/>
            <p14:sldId id="283"/>
            <p14:sldId id="284"/>
            <p14:sldId id="285"/>
            <p14:sldId id="287"/>
            <p14:sldId id="300"/>
            <p14:sldId id="286"/>
            <p14:sldId id="289"/>
            <p14:sldId id="298"/>
            <p14:sldId id="299"/>
            <p14:sldId id="294"/>
            <p14:sldId id="295"/>
            <p14:sldId id="292"/>
            <p14:sldId id="258"/>
            <p14:sldId id="265"/>
            <p14:sldId id="267"/>
            <p14:sldId id="268"/>
            <p14:sldId id="269"/>
          </p14:sldIdLst>
        </p14:section>
        <p14:section name="Untitled Section" id="{A76C4DEA-72B7-4CFC-B453-EB3CC32A4441}">
          <p14:sldIdLst>
            <p14:sldId id="273"/>
            <p14:sldId id="297"/>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C7DF9E-ABC6-6E46-9EF5-5322C4153388}" v="41" dt="2023-11-01T18:06:42.736"/>
    <p1510:client id="{2192C493-B457-864F-DEBF-74C156081B3B}" v="414" dt="2023-11-01T17:57:36.317"/>
    <p1510:client id="{5EAE2019-F692-2728-71D2-27CCAD7B4221}" v="240" dt="2023-11-02T17:43:57.610"/>
    <p1510:client id="{75A4588D-86BC-E2EA-96AC-BC33ACD169DE}" v="3" dt="2023-11-02T15:25:36.557"/>
    <p1510:client id="{83DC2DF6-7C7C-A6D9-753B-0B815B62666A}" v="54" dt="2023-11-02T16:58:24.148"/>
    <p1510:client id="{913D60B5-DAA6-1FE0-BEA8-0C8BF148812D}" v="2" dt="2023-11-02T19:34:23.194"/>
    <p1510:client id="{9B1421D0-655C-E885-570C-92536040F2A1}" v="6" dt="2023-11-02T15:44:21.033"/>
    <p1510:client id="{B7FFA68A-3E79-CE1F-D144-B26D2602DC62}" v="19" dt="2023-11-01T18:13:34.835"/>
    <p1510:client id="{C7C76F79-B0A3-470F-5D15-E7C2A40D5C5F}" v="1" dt="2023-11-02T17:27:27.212"/>
    <p1510:client id="{CC83A3E2-DDD2-C548-A140-7CDA2D567BD1}" v="458" dt="2023-11-02T17:11:34.481"/>
    <p1510:client id="{DDFAC7A5-7EEF-5B34-3228-C8D0B3679E77}" v="123" dt="2023-11-02T17:36:28.755"/>
  </p1510:revLst>
</p1510:revInfo>
</file>

<file path=ppt/tableStyles.xml><?xml version="1.0" encoding="utf-8"?>
<a:tblStyleLst xmlns:a="http://schemas.openxmlformats.org/drawingml/2006/main" def="{D76EE1B3-4329-4A3E-A25F-4949A0787F25}">
  <a:tblStyle styleId="{D76EE1B3-4329-4A3E-A25F-4949A0787F25}"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1620"/>
        <p:guide pos="2880"/>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78faa3bdbd_0_2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 name="Google Shape;158;g78faa3bdbd_0_2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78faa3bdbd_0_1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78faa3bdbd_0_1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78faa3bdbd_0_2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78faa3bdbd_0_2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78faa3bdbd_0_2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 name="Google Shape;136;g78faa3bdbd_0_2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78faa3bdbd_0_2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78faa3bdbd_0_2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g78faa3bdbd_0_2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1" name="Google Shape;151;g78faa3bdbd_0_2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g78faa3bdbd_0_3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9" name="Google Shape;179;g78faa3bdbd_0_3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8.jpe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tudentaid.calberta.ca"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univcan.ca/programs-and-scholarships/" TargetMode="External"/><Relationship Id="rId2" Type="http://schemas.openxmlformats.org/officeDocument/2006/relationships/hyperlink" Target="https://whcroxford.rockyview.ab.ca/welcome/students/scholarships" TargetMode="External"/><Relationship Id="rId1" Type="http://schemas.openxmlformats.org/officeDocument/2006/relationships/slideLayout" Target="../slideLayouts/slideLayout2.xml"/><Relationship Id="rId6" Type="http://schemas.openxmlformats.org/officeDocument/2006/relationships/hyperlink" Target="https://indspire.ca/programs/students/bursaries-scholarships/" TargetMode="External"/><Relationship Id="rId5" Type="http://schemas.openxmlformats.org/officeDocument/2006/relationships/hyperlink" Target="https://www.scholarshipscanada.com/" TargetMode="External"/><Relationship Id="rId4" Type="http://schemas.openxmlformats.org/officeDocument/2006/relationships/hyperlink" Target="https://calgaryfoundation.org/grantsawards-loans/student-awards/" TargetMode="External"/></Relationships>
</file>

<file path=ppt/slides/_rels/slide17.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http://www.studentawards.com/" TargetMode="External"/><Relationship Id="rId7" Type="http://schemas.openxmlformats.org/officeDocument/2006/relationships/hyperlink" Target="http://www.studentaid.alberta.ca/" TargetMode="External"/><Relationship Id="rId2" Type="http://schemas.openxmlformats.org/officeDocument/2006/relationships/hyperlink" Target="http://www.alis.gov.ab.ca/" TargetMode="External"/><Relationship Id="rId1" Type="http://schemas.openxmlformats.org/officeDocument/2006/relationships/slideLayout" Target="../slideLayouts/slideLayout2.xml"/><Relationship Id="rId6" Type="http://schemas.openxmlformats.org/officeDocument/2006/relationships/hyperlink" Target="http://www.scholartree.ca/" TargetMode="External"/><Relationship Id="rId5" Type="http://schemas.openxmlformats.org/officeDocument/2006/relationships/hyperlink" Target="http://www.scholarshipscanada.com/" TargetMode="External"/><Relationship Id="rId4" Type="http://schemas.openxmlformats.org/officeDocument/2006/relationships/hyperlink" Target="http://www.tradesecrets..org/"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hyperlink" Target="https://bit.ly/bookingmorck" TargetMode="External"/><Relationship Id="rId7" Type="http://schemas.openxmlformats.org/officeDocument/2006/relationships/hyperlink" Target="https://bit.ly/bookingorchard" TargetMode="External"/><Relationship Id="rId2" Type="http://schemas.openxmlformats.org/officeDocument/2006/relationships/hyperlink" Target="mailto:pmorck@rockyview.ab.ca" TargetMode="External"/><Relationship Id="rId1" Type="http://schemas.openxmlformats.org/officeDocument/2006/relationships/slideLayout" Target="../slideLayouts/slideLayout3.xml"/><Relationship Id="rId6" Type="http://schemas.openxmlformats.org/officeDocument/2006/relationships/hyperlink" Target="mailto:aorchard@rockyview.ab.ca" TargetMode="External"/><Relationship Id="rId5" Type="http://schemas.openxmlformats.org/officeDocument/2006/relationships/hyperlink" Target="https://bit.ly/bookingross" TargetMode="External"/><Relationship Id="rId4" Type="http://schemas.openxmlformats.org/officeDocument/2006/relationships/hyperlink" Target="mailto:aross@rockyview.ab.ca"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10" Type="http://schemas.openxmlformats.org/officeDocument/2006/relationships/image" Target="../media/image2.png"/><Relationship Id="rId4" Type="http://schemas.openxmlformats.org/officeDocument/2006/relationships/image" Target="../media/image9.png"/><Relationship Id="rId9" Type="http://schemas.openxmlformats.org/officeDocument/2006/relationships/image" Target="../media/image14.png"/></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2021555" y="1422820"/>
            <a:ext cx="4646326" cy="3484750"/>
          </a:xfrm>
          <a:prstGeom prst="rect">
            <a:avLst/>
          </a:prstGeom>
          <a:noFill/>
          <a:ln>
            <a:noFill/>
          </a:ln>
        </p:spPr>
      </p:pic>
      <p:sp>
        <p:nvSpPr>
          <p:cNvPr id="55" name="Google Shape;55;p13"/>
          <p:cNvSpPr txBox="1">
            <a:spLocks noGrp="1"/>
          </p:cNvSpPr>
          <p:nvPr>
            <p:ph type="ctrTitle"/>
          </p:nvPr>
        </p:nvSpPr>
        <p:spPr>
          <a:xfrm>
            <a:off x="2235888" y="176275"/>
            <a:ext cx="5150700" cy="8745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solidFill>
                  <a:schemeClr val="tx1"/>
                </a:solidFill>
                <a:latin typeface="Cambria"/>
                <a:ea typeface="Cambria"/>
                <a:cs typeface="Cambria"/>
                <a:sym typeface="Cambria"/>
              </a:rPr>
              <a:t>SCHOLARSHIPS</a:t>
            </a:r>
            <a:endParaRPr dirty="0">
              <a:solidFill>
                <a:schemeClr val="tx1"/>
              </a:solidFill>
              <a:latin typeface="Cambria"/>
              <a:ea typeface="Cambria"/>
              <a:cs typeface="Cambria"/>
              <a:sym typeface="Cambria"/>
            </a:endParaRPr>
          </a:p>
        </p:txBody>
      </p:sp>
      <p:sp>
        <p:nvSpPr>
          <p:cNvPr id="56" name="Google Shape;56;p13"/>
          <p:cNvSpPr txBox="1">
            <a:spLocks noGrp="1"/>
          </p:cNvSpPr>
          <p:nvPr>
            <p:ph type="subTitle" idx="1"/>
          </p:nvPr>
        </p:nvSpPr>
        <p:spPr>
          <a:xfrm>
            <a:off x="2275350" y="882900"/>
            <a:ext cx="5071800" cy="6099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solidFill>
                  <a:schemeClr val="tx1"/>
                </a:solidFill>
                <a:latin typeface="Cambria"/>
                <a:ea typeface="Cambria"/>
                <a:cs typeface="Cambria"/>
                <a:sym typeface="Cambria"/>
              </a:rPr>
              <a:t>“GOLDEN OPPORTUNITIES”</a:t>
            </a:r>
            <a:endParaRPr lang="en-US">
              <a:solidFill>
                <a:schemeClr val="tx1"/>
              </a:solidFill>
              <a:latin typeface="Cambria"/>
              <a:ea typeface="Cambria"/>
              <a:cs typeface="Cambria"/>
            </a:endParaRPr>
          </a:p>
        </p:txBody>
      </p:sp>
      <p:pic>
        <p:nvPicPr>
          <p:cNvPr id="3" name="Google Shape;140;p24">
            <a:extLst>
              <a:ext uri="{FF2B5EF4-FFF2-40B4-BE49-F238E27FC236}">
                <a16:creationId xmlns:a16="http://schemas.microsoft.com/office/drawing/2014/main" id="{CF5EE9F6-C2C6-D14E-B132-D108B87DA6A5}"/>
              </a:ext>
            </a:extLst>
          </p:cNvPr>
          <p:cNvPicPr preferRelativeResize="0"/>
          <p:nvPr/>
        </p:nvPicPr>
        <p:blipFill>
          <a:blip r:embed="rId4">
            <a:alphaModFix/>
          </a:blip>
          <a:stretch>
            <a:fillRect/>
          </a:stretch>
        </p:blipFill>
        <p:spPr>
          <a:xfrm>
            <a:off x="7883950" y="4046550"/>
            <a:ext cx="747500" cy="7475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6F440-2554-488D-B669-8FD0A5A3BBB6}"/>
              </a:ext>
            </a:extLst>
          </p:cNvPr>
          <p:cNvSpPr>
            <a:spLocks noGrp="1"/>
          </p:cNvSpPr>
          <p:nvPr>
            <p:ph type="title"/>
          </p:nvPr>
        </p:nvSpPr>
        <p:spPr>
          <a:xfrm>
            <a:off x="311700" y="-380078"/>
            <a:ext cx="8520600" cy="3372728"/>
          </a:xfrm>
        </p:spPr>
        <p:txBody>
          <a:bodyPr/>
          <a:lstStyle/>
          <a:p>
            <a:r>
              <a:rPr lang="en-US" sz="2800"/>
              <a:t>4. Corporate Scholarships </a:t>
            </a:r>
            <a:br>
              <a:rPr lang="en-US" sz="2800"/>
            </a:br>
            <a:r>
              <a:rPr lang="en-US" sz="2800"/>
              <a:t>Nationally or provincially selected awards</a:t>
            </a:r>
            <a:br>
              <a:rPr lang="en-US" sz="2800"/>
            </a:br>
            <a:r>
              <a:rPr lang="en-US" sz="2800"/>
              <a:t>Large corporations/businesses </a:t>
            </a:r>
            <a:br>
              <a:rPr lang="en-US" sz="2800"/>
            </a:br>
            <a:endParaRPr lang="en-US"/>
          </a:p>
        </p:txBody>
      </p:sp>
      <p:pic>
        <p:nvPicPr>
          <p:cNvPr id="3" name="Picture 3" descr="Logo, company name&#10;&#10;Description automatically generated">
            <a:extLst>
              <a:ext uri="{FF2B5EF4-FFF2-40B4-BE49-F238E27FC236}">
                <a16:creationId xmlns:a16="http://schemas.microsoft.com/office/drawing/2014/main" id="{7863CAC2-DFD4-41BF-ADC8-E211965FCC81}"/>
              </a:ext>
            </a:extLst>
          </p:cNvPr>
          <p:cNvPicPr>
            <a:picLocks noChangeAspect="1"/>
          </p:cNvPicPr>
          <p:nvPr/>
        </p:nvPicPr>
        <p:blipFill>
          <a:blip r:embed="rId2"/>
          <a:stretch>
            <a:fillRect/>
          </a:stretch>
        </p:blipFill>
        <p:spPr>
          <a:xfrm>
            <a:off x="583552" y="3065300"/>
            <a:ext cx="2705100" cy="1368879"/>
          </a:xfrm>
          <a:prstGeom prst="rect">
            <a:avLst/>
          </a:prstGeom>
        </p:spPr>
      </p:pic>
      <p:pic>
        <p:nvPicPr>
          <p:cNvPr id="4" name="Picture 4">
            <a:extLst>
              <a:ext uri="{FF2B5EF4-FFF2-40B4-BE49-F238E27FC236}">
                <a16:creationId xmlns:a16="http://schemas.microsoft.com/office/drawing/2014/main" id="{373FC40D-79D8-4B97-9E25-5898AEBF3B8B}"/>
              </a:ext>
            </a:extLst>
          </p:cNvPr>
          <p:cNvPicPr>
            <a:picLocks noChangeAspect="1"/>
          </p:cNvPicPr>
          <p:nvPr/>
        </p:nvPicPr>
        <p:blipFill>
          <a:blip r:embed="rId3"/>
          <a:stretch>
            <a:fillRect/>
          </a:stretch>
        </p:blipFill>
        <p:spPr>
          <a:xfrm>
            <a:off x="5944184" y="2890546"/>
            <a:ext cx="2305050" cy="1905000"/>
          </a:xfrm>
          <a:prstGeom prst="rect">
            <a:avLst/>
          </a:prstGeom>
        </p:spPr>
      </p:pic>
      <p:pic>
        <p:nvPicPr>
          <p:cNvPr id="5" name="Picture 5" descr="Graphical user interface, text, application&#10;&#10;Description automatically generated">
            <a:extLst>
              <a:ext uri="{FF2B5EF4-FFF2-40B4-BE49-F238E27FC236}">
                <a16:creationId xmlns:a16="http://schemas.microsoft.com/office/drawing/2014/main" id="{DBF6B2F4-EAFB-406C-8BF0-26C0EB118F61}"/>
              </a:ext>
            </a:extLst>
          </p:cNvPr>
          <p:cNvPicPr>
            <a:picLocks noChangeAspect="1"/>
          </p:cNvPicPr>
          <p:nvPr/>
        </p:nvPicPr>
        <p:blipFill>
          <a:blip r:embed="rId4"/>
          <a:stretch>
            <a:fillRect/>
          </a:stretch>
        </p:blipFill>
        <p:spPr>
          <a:xfrm>
            <a:off x="3291373" y="3126274"/>
            <a:ext cx="2743200" cy="1433543"/>
          </a:xfrm>
          <a:prstGeom prst="rect">
            <a:avLst/>
          </a:prstGeom>
        </p:spPr>
      </p:pic>
      <p:pic>
        <p:nvPicPr>
          <p:cNvPr id="7" name="Google Shape;140;p24" descr="A blue and orange logo&#10;&#10;Description automatically generated">
            <a:extLst>
              <a:ext uri="{FF2B5EF4-FFF2-40B4-BE49-F238E27FC236}">
                <a16:creationId xmlns:a16="http://schemas.microsoft.com/office/drawing/2014/main" id="{C575EC30-1E4C-F56A-3E01-DEF4435FAA97}"/>
              </a:ext>
            </a:extLst>
          </p:cNvPr>
          <p:cNvPicPr preferRelativeResize="0"/>
          <p:nvPr/>
        </p:nvPicPr>
        <p:blipFill>
          <a:blip r:embed="rId5">
            <a:alphaModFix/>
          </a:blip>
          <a:stretch>
            <a:fillRect/>
          </a:stretch>
        </p:blipFill>
        <p:spPr>
          <a:xfrm>
            <a:off x="8210521" y="4046550"/>
            <a:ext cx="747500" cy="747500"/>
          </a:xfrm>
          <a:prstGeom prst="rect">
            <a:avLst/>
          </a:prstGeom>
          <a:noFill/>
          <a:ln>
            <a:noFill/>
          </a:ln>
        </p:spPr>
      </p:pic>
    </p:spTree>
    <p:extLst>
      <p:ext uri="{BB962C8B-B14F-4D97-AF65-F5344CB8AC3E}">
        <p14:creationId xmlns:p14="http://schemas.microsoft.com/office/powerpoint/2010/main" val="13050823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5B3C1-11FC-4819-933D-D0D585B4FD25}"/>
              </a:ext>
            </a:extLst>
          </p:cNvPr>
          <p:cNvSpPr>
            <a:spLocks noGrp="1"/>
          </p:cNvSpPr>
          <p:nvPr>
            <p:ph type="title"/>
          </p:nvPr>
        </p:nvSpPr>
        <p:spPr>
          <a:xfrm>
            <a:off x="311700" y="214748"/>
            <a:ext cx="8520600" cy="783484"/>
          </a:xfrm>
        </p:spPr>
        <p:txBody>
          <a:bodyPr/>
          <a:lstStyle/>
          <a:p>
            <a:br>
              <a:rPr lang="en-US"/>
            </a:br>
            <a:br>
              <a:rPr lang="en-US"/>
            </a:br>
            <a:br>
              <a:rPr lang="en-US"/>
            </a:br>
            <a:br>
              <a:rPr lang="en-US"/>
            </a:br>
            <a:br>
              <a:rPr lang="en-US"/>
            </a:br>
            <a:br>
              <a:rPr lang="en-US"/>
            </a:br>
            <a:br>
              <a:rPr lang="en-US"/>
            </a:br>
            <a:br>
              <a:rPr lang="en-US"/>
            </a:br>
            <a:r>
              <a:rPr lang="en-US" sz="2800"/>
              <a:t>5. Government Scholarships</a:t>
            </a:r>
            <a:br>
              <a:rPr lang="en-US" sz="2800"/>
            </a:br>
            <a:r>
              <a:rPr lang="en-US" sz="2800"/>
              <a:t>Alexander Rutherford Scholarship</a:t>
            </a:r>
            <a:br>
              <a:rPr lang="en-US" sz="2800"/>
            </a:br>
            <a:r>
              <a:rPr lang="en-US" sz="2800"/>
              <a:t>Alberta </a:t>
            </a:r>
            <a:br>
              <a:rPr lang="en-US" sz="2800"/>
            </a:br>
            <a:r>
              <a:rPr lang="en-US" sz="2800"/>
              <a:t>75%-80% and higher in the 5 subjects in Grade 10, 11, and 12</a:t>
            </a:r>
            <a:br>
              <a:rPr lang="en-US" sz="2800"/>
            </a:br>
            <a:r>
              <a:rPr lang="en-US" sz="2800"/>
              <a:t>Different financial amounts awarded depending on the average of the 5 classes</a:t>
            </a:r>
            <a:br>
              <a:rPr lang="en-US" sz="2800"/>
            </a:br>
            <a:r>
              <a:rPr lang="en-US" sz="2800"/>
              <a:t>Value of $300-$2500</a:t>
            </a:r>
            <a:br>
              <a:rPr lang="en-US" sz="2800"/>
            </a:br>
            <a:r>
              <a:rPr lang="en-US" sz="2800"/>
              <a:t>Apply in Grade 12 after you have been accepted to a post-secondary school.</a:t>
            </a:r>
            <a:br>
              <a:rPr lang="en-US" sz="2800"/>
            </a:br>
            <a:r>
              <a:rPr lang="en-US" sz="2800"/>
              <a:t>Go to </a:t>
            </a:r>
            <a:r>
              <a:rPr lang="en-US" sz="2800">
                <a:hlinkClick r:id="rId2"/>
              </a:rPr>
              <a:t>http://studentaid.calberta.ca</a:t>
            </a:r>
            <a:r>
              <a:rPr lang="en-US" sz="2800"/>
              <a:t> for more info </a:t>
            </a:r>
            <a:br>
              <a:rPr lang="en-US"/>
            </a:br>
            <a:endParaRPr lang="en-US"/>
          </a:p>
        </p:txBody>
      </p:sp>
      <p:pic>
        <p:nvPicPr>
          <p:cNvPr id="4" name="Google Shape;140;p24">
            <a:extLst>
              <a:ext uri="{FF2B5EF4-FFF2-40B4-BE49-F238E27FC236}">
                <a16:creationId xmlns:a16="http://schemas.microsoft.com/office/drawing/2014/main" id="{E65F1472-5428-7C3D-DDCA-0034B08C26C6}"/>
              </a:ext>
            </a:extLst>
          </p:cNvPr>
          <p:cNvPicPr preferRelativeResize="0"/>
          <p:nvPr/>
        </p:nvPicPr>
        <p:blipFill>
          <a:blip r:embed="rId3">
            <a:alphaModFix/>
          </a:blip>
          <a:stretch>
            <a:fillRect/>
          </a:stretch>
        </p:blipFill>
        <p:spPr>
          <a:xfrm>
            <a:off x="8341150" y="4242493"/>
            <a:ext cx="747500" cy="747500"/>
          </a:xfrm>
          <a:prstGeom prst="rect">
            <a:avLst/>
          </a:prstGeom>
          <a:noFill/>
          <a:ln>
            <a:noFill/>
          </a:ln>
        </p:spPr>
      </p:pic>
    </p:spTree>
    <p:extLst>
      <p:ext uri="{BB962C8B-B14F-4D97-AF65-F5344CB8AC3E}">
        <p14:creationId xmlns:p14="http://schemas.microsoft.com/office/powerpoint/2010/main" val="2940166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0DCCC-CC8D-5B52-F1A4-D2DB8150041D}"/>
              </a:ext>
            </a:extLst>
          </p:cNvPr>
          <p:cNvSpPr>
            <a:spLocks noGrp="1"/>
          </p:cNvSpPr>
          <p:nvPr>
            <p:ph type="title"/>
          </p:nvPr>
        </p:nvSpPr>
        <p:spPr/>
        <p:txBody>
          <a:bodyPr/>
          <a:lstStyle/>
          <a:p>
            <a:r>
              <a:rPr lang="en-US"/>
              <a:t>Alexander Rutherford Scholarship</a:t>
            </a:r>
            <a:br>
              <a:rPr lang="en-US"/>
            </a:br>
            <a:r>
              <a:rPr lang="en-US"/>
              <a:t>Log into you’re </a:t>
            </a:r>
            <a:r>
              <a:rPr lang="en-US" err="1"/>
              <a:t>myblueprint</a:t>
            </a:r>
            <a:br>
              <a:rPr lang="en-US"/>
            </a:br>
            <a:r>
              <a:rPr lang="en-US"/>
              <a:t>and you can see how much money you have earned towards this</a:t>
            </a:r>
            <a:br>
              <a:rPr lang="en-US"/>
            </a:br>
            <a:r>
              <a:rPr lang="en-US"/>
              <a:t>Go and explore this further </a:t>
            </a:r>
            <a:br>
              <a:rPr lang="en-US"/>
            </a:br>
            <a:r>
              <a:rPr lang="en-US"/>
              <a:t>Application form is there also.</a:t>
            </a:r>
            <a:br>
              <a:rPr lang="en-US"/>
            </a:br>
            <a:br>
              <a:rPr lang="en-US"/>
            </a:br>
            <a:endParaRPr lang="en-US"/>
          </a:p>
        </p:txBody>
      </p:sp>
    </p:spTree>
    <p:extLst>
      <p:ext uri="{BB962C8B-B14F-4D97-AF65-F5344CB8AC3E}">
        <p14:creationId xmlns:p14="http://schemas.microsoft.com/office/powerpoint/2010/main" val="22350940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82D7F-A63C-4525-AD12-6B36D6D23F7D}"/>
              </a:ext>
            </a:extLst>
          </p:cNvPr>
          <p:cNvSpPr>
            <a:spLocks noGrp="1"/>
          </p:cNvSpPr>
          <p:nvPr>
            <p:ph type="title"/>
          </p:nvPr>
        </p:nvSpPr>
        <p:spPr/>
        <p:txBody>
          <a:bodyPr/>
          <a:lstStyle/>
          <a:p>
            <a:r>
              <a:rPr lang="en-US"/>
              <a:t>6. Nominated Scholarship Awards</a:t>
            </a:r>
            <a:br>
              <a:rPr lang="en-US"/>
            </a:br>
            <a:r>
              <a:rPr lang="en-US"/>
              <a:t>Awards that are offered to students who are nominated for a monetary award.</a:t>
            </a:r>
            <a:br>
              <a:rPr lang="en-US"/>
            </a:br>
            <a:endParaRPr lang="en-US"/>
          </a:p>
        </p:txBody>
      </p:sp>
      <p:pic>
        <p:nvPicPr>
          <p:cNvPr id="3" name="Picture 3" descr="Text, whiteboard&#10;&#10;Description automatically generated">
            <a:extLst>
              <a:ext uri="{FF2B5EF4-FFF2-40B4-BE49-F238E27FC236}">
                <a16:creationId xmlns:a16="http://schemas.microsoft.com/office/drawing/2014/main" id="{2FF44B47-AB74-4656-B6BE-E8786C5BF770}"/>
              </a:ext>
            </a:extLst>
          </p:cNvPr>
          <p:cNvPicPr>
            <a:picLocks noChangeAspect="1"/>
          </p:cNvPicPr>
          <p:nvPr/>
        </p:nvPicPr>
        <p:blipFill>
          <a:blip r:embed="rId2"/>
          <a:stretch>
            <a:fillRect/>
          </a:stretch>
        </p:blipFill>
        <p:spPr>
          <a:xfrm>
            <a:off x="914400" y="3642370"/>
            <a:ext cx="2743200" cy="797902"/>
          </a:xfrm>
          <a:prstGeom prst="rect">
            <a:avLst/>
          </a:prstGeom>
        </p:spPr>
      </p:pic>
      <p:pic>
        <p:nvPicPr>
          <p:cNvPr id="5" name="Google Shape;140;p24" descr="A blue and orange logo&#10;&#10;Description automatically generated">
            <a:extLst>
              <a:ext uri="{FF2B5EF4-FFF2-40B4-BE49-F238E27FC236}">
                <a16:creationId xmlns:a16="http://schemas.microsoft.com/office/drawing/2014/main" id="{D8E57345-6456-C392-7400-F8A0D4183873}"/>
              </a:ext>
            </a:extLst>
          </p:cNvPr>
          <p:cNvPicPr preferRelativeResize="0"/>
          <p:nvPr/>
        </p:nvPicPr>
        <p:blipFill>
          <a:blip r:embed="rId3">
            <a:alphaModFix/>
          </a:blip>
          <a:stretch>
            <a:fillRect/>
          </a:stretch>
        </p:blipFill>
        <p:spPr>
          <a:xfrm>
            <a:off x="7883950" y="4046550"/>
            <a:ext cx="747500" cy="747500"/>
          </a:xfrm>
          <a:prstGeom prst="rect">
            <a:avLst/>
          </a:prstGeom>
          <a:noFill/>
          <a:ln>
            <a:noFill/>
          </a:ln>
        </p:spPr>
      </p:pic>
    </p:spTree>
    <p:extLst>
      <p:ext uri="{BB962C8B-B14F-4D97-AF65-F5344CB8AC3E}">
        <p14:creationId xmlns:p14="http://schemas.microsoft.com/office/powerpoint/2010/main" val="41925762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C7481-E339-41D4-BAE1-22A52E2A6E8F}"/>
              </a:ext>
            </a:extLst>
          </p:cNvPr>
          <p:cNvSpPr>
            <a:spLocks noGrp="1"/>
          </p:cNvSpPr>
          <p:nvPr>
            <p:ph type="title"/>
          </p:nvPr>
        </p:nvSpPr>
        <p:spPr/>
        <p:txBody>
          <a:bodyPr/>
          <a:lstStyle/>
          <a:p>
            <a:r>
              <a:rPr lang="en-US" sz="2800"/>
              <a:t>Schulich Leader Scholarship. </a:t>
            </a:r>
            <a:br>
              <a:rPr lang="en-US" sz="2800"/>
            </a:br>
            <a:r>
              <a:rPr lang="en-US" sz="2800"/>
              <a:t>A prestigious scholarship that awards up to 100 students with funding to attending undergraduate programs with a focus on STEM – </a:t>
            </a:r>
            <a:r>
              <a:rPr lang="en-US" sz="2800" u="sng"/>
              <a:t>S</a:t>
            </a:r>
            <a:r>
              <a:rPr lang="en-US" sz="2800"/>
              <a:t>cience, </a:t>
            </a:r>
            <a:r>
              <a:rPr lang="en-US" sz="2800" u="sng"/>
              <a:t>T</a:t>
            </a:r>
            <a:r>
              <a:rPr lang="en-US" sz="2800"/>
              <a:t>echnology, </a:t>
            </a:r>
            <a:r>
              <a:rPr lang="en-US" sz="2800" u="sng"/>
              <a:t>E</a:t>
            </a:r>
            <a:r>
              <a:rPr lang="en-US" sz="2800"/>
              <a:t>ngineering and </a:t>
            </a:r>
            <a:r>
              <a:rPr lang="en-US" sz="2800" u="sng"/>
              <a:t>M</a:t>
            </a:r>
            <a:r>
              <a:rPr lang="en-US" sz="2800"/>
              <a:t>ath. 20 partner universities in Canada. You need to meet at least two of the following criteria: Academic Excellence, Leadership (community, business or entrepreneurial), Financial Need. And </a:t>
            </a:r>
            <a:r>
              <a:rPr lang="en-US" sz="2800" b="1"/>
              <a:t>NOT</a:t>
            </a:r>
            <a:r>
              <a:rPr lang="en-US" sz="2800"/>
              <a:t> planning a career as a medical practitioner. One student can be nominated per school. Deadline is February 20th, 2024. More info at www.SchulichLeaders.com</a:t>
            </a:r>
          </a:p>
        </p:txBody>
      </p:sp>
      <p:pic>
        <p:nvPicPr>
          <p:cNvPr id="4" name="Google Shape;140;p24" descr="A blue and orange logo&#10;&#10;Description automatically generated">
            <a:extLst>
              <a:ext uri="{FF2B5EF4-FFF2-40B4-BE49-F238E27FC236}">
                <a16:creationId xmlns:a16="http://schemas.microsoft.com/office/drawing/2014/main" id="{BA1FEFEC-A662-1B08-3CA8-3B2F4F78D95C}"/>
              </a:ext>
            </a:extLst>
          </p:cNvPr>
          <p:cNvPicPr preferRelativeResize="0"/>
          <p:nvPr/>
        </p:nvPicPr>
        <p:blipFill>
          <a:blip r:embed="rId2">
            <a:alphaModFix/>
          </a:blip>
          <a:stretch>
            <a:fillRect/>
          </a:stretch>
        </p:blipFill>
        <p:spPr>
          <a:xfrm>
            <a:off x="8547979" y="4351350"/>
            <a:ext cx="747500" cy="747500"/>
          </a:xfrm>
          <a:prstGeom prst="rect">
            <a:avLst/>
          </a:prstGeom>
          <a:noFill/>
          <a:ln>
            <a:noFill/>
          </a:ln>
        </p:spPr>
      </p:pic>
    </p:spTree>
    <p:extLst>
      <p:ext uri="{BB962C8B-B14F-4D97-AF65-F5344CB8AC3E}">
        <p14:creationId xmlns:p14="http://schemas.microsoft.com/office/powerpoint/2010/main" val="40810564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3ACE1-3E6E-42F1-3272-80C28C0E46D8}"/>
              </a:ext>
            </a:extLst>
          </p:cNvPr>
          <p:cNvSpPr>
            <a:spLocks noGrp="1"/>
          </p:cNvSpPr>
          <p:nvPr>
            <p:ph type="title"/>
          </p:nvPr>
        </p:nvSpPr>
        <p:spPr/>
        <p:txBody>
          <a:bodyPr/>
          <a:lstStyle/>
          <a:p>
            <a:br>
              <a:rPr lang="en-US" sz="1800">
                <a:latin typeface="Lucida Grande"/>
              </a:rPr>
            </a:br>
            <a:br>
              <a:rPr lang="en-US" sz="1800">
                <a:latin typeface="Lucida Grande"/>
              </a:rPr>
            </a:br>
            <a:r>
              <a:rPr lang="en-US" sz="2800"/>
              <a:t>Schulich Leader Scholarship. </a:t>
            </a:r>
            <a:br>
              <a:rPr lang="en-US" sz="2800"/>
            </a:br>
            <a:br>
              <a:rPr lang="en-US" sz="1800">
                <a:latin typeface="Lucida Grande"/>
              </a:rPr>
            </a:br>
            <a:br>
              <a:rPr lang="en-US" sz="1800">
                <a:latin typeface="Lucida Grande"/>
              </a:rPr>
            </a:br>
            <a:r>
              <a:rPr lang="en-US" sz="1800">
                <a:latin typeface="Lucida Grande"/>
              </a:rPr>
              <a:t>To be considered, students must write an application letter, addressed to Mr. Keenan and your Guidance Counsellor outlining why they believe they could be a Schulich Leader Scholar. Students are also requested to complete a 'Brag Sheet' to accompany their application. (This document can also be found at the Scholarship quick link tab.) The deadline to submit your nomination request is January 10th, 2024 and the deadline to apply to the Schulich Leader Scholarships is January 30, 2024.</a:t>
            </a:r>
            <a:endParaRPr lang="en-US" sz="1800"/>
          </a:p>
        </p:txBody>
      </p:sp>
    </p:spTree>
    <p:extLst>
      <p:ext uri="{BB962C8B-B14F-4D97-AF65-F5344CB8AC3E}">
        <p14:creationId xmlns:p14="http://schemas.microsoft.com/office/powerpoint/2010/main" val="6734823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B5D75-F5A6-A544-A37E-D332FB29F187}"/>
              </a:ext>
            </a:extLst>
          </p:cNvPr>
          <p:cNvSpPr>
            <a:spLocks noGrp="1"/>
          </p:cNvSpPr>
          <p:nvPr>
            <p:ph type="title"/>
          </p:nvPr>
        </p:nvSpPr>
        <p:spPr/>
        <p:txBody>
          <a:bodyPr/>
          <a:lstStyle/>
          <a:p>
            <a:r>
              <a:rPr lang="en-US" sz="1400">
                <a:solidFill>
                  <a:srgbClr val="242424"/>
                </a:solidFill>
                <a:hlinkClick r:id="rId2"/>
              </a:rPr>
              <a:t>https://whcroxford.rockyview.ab.ca/welcome/students/scholarships</a:t>
            </a:r>
            <a:endParaRPr lang="en-US" sz="1400"/>
          </a:p>
          <a:p>
            <a:endParaRPr lang="en-US" sz="1400"/>
          </a:p>
          <a:p>
            <a:r>
              <a:rPr lang="en-US" sz="1400"/>
              <a:t>Scholarships:</a:t>
            </a:r>
          </a:p>
          <a:p>
            <a:r>
              <a:rPr lang="en-US" sz="1400">
                <a:solidFill>
                  <a:srgbClr val="4472C4"/>
                </a:solidFill>
                <a:hlinkClick r:id="rId3"/>
              </a:rPr>
              <a:t>https://www.univcan.ca/programs-and-scholarships/</a:t>
            </a:r>
            <a:endParaRPr lang="en-US" sz="1400"/>
          </a:p>
          <a:p>
            <a:r>
              <a:rPr lang="en-US" sz="1400"/>
              <a:t>Universities Canada manages government-funded international partnership programs and more than 120 scholarship programs on behalf of private sector companies.</a:t>
            </a:r>
          </a:p>
          <a:p>
            <a:endParaRPr lang="en-US" sz="1400"/>
          </a:p>
          <a:p>
            <a:r>
              <a:rPr lang="en-US" sz="1400">
                <a:solidFill>
                  <a:srgbClr val="4472C4"/>
                </a:solidFill>
                <a:hlinkClick r:id="rId4"/>
              </a:rPr>
              <a:t>https://calgaryfoundation.org/grantsawards-loans/student-awards/</a:t>
            </a:r>
            <a:endParaRPr lang="en-US" sz="1400"/>
          </a:p>
          <a:p>
            <a:r>
              <a:rPr lang="en-US" sz="1400"/>
              <a:t>Recognizing the power of education to change lives, Calgary Foundation provides financial support to help students achieve their goals through numerous scholarships, awards and bursaries established by generous donors. Support is provided through over 200 Student Award Funds that provide over 500 awards annually at post-secondaries locally, provincially and across the country.</a:t>
            </a:r>
          </a:p>
          <a:p>
            <a:r>
              <a:rPr lang="en-US" sz="1400">
                <a:solidFill>
                  <a:srgbClr val="4472C4"/>
                </a:solidFill>
                <a:hlinkClick r:id="rId5"/>
              </a:rPr>
              <a:t>https://www.scholarshipscanada.com/</a:t>
            </a:r>
            <a:endParaRPr lang="en-US" sz="1400"/>
          </a:p>
          <a:p>
            <a:r>
              <a:rPr lang="en-US" sz="1400"/>
              <a:t>Access to over 99,000 scholarships worth more than $199,901,581.</a:t>
            </a:r>
          </a:p>
          <a:p>
            <a:endParaRPr lang="en-US" sz="1400"/>
          </a:p>
          <a:p>
            <a:r>
              <a:rPr lang="en-US" sz="1400">
                <a:solidFill>
                  <a:srgbClr val="4472C4"/>
                </a:solidFill>
                <a:hlinkClick r:id="rId6"/>
              </a:rPr>
              <a:t>https://indspire.ca/programs/students/bursaries-scholarships/</a:t>
            </a:r>
            <a:endParaRPr lang="en-US" sz="1400"/>
          </a:p>
          <a:p>
            <a:r>
              <a:rPr lang="en-US" sz="1400"/>
              <a:t>Since 2004, Inspire has provided over $115 million in financial support to more than 37,500 First Nations, Inuit and Métis students. All </a:t>
            </a:r>
            <a:r>
              <a:rPr lang="en-US" sz="1400" i="1"/>
              <a:t>Building Brighter Futures</a:t>
            </a:r>
            <a:r>
              <a:rPr lang="en-US" sz="1400"/>
              <a:t> donations are matched by the Government of Canada allowing us to be double the impact for students.</a:t>
            </a:r>
          </a:p>
          <a:p>
            <a:r>
              <a:rPr lang="en-US" sz="1400">
                <a:solidFill>
                  <a:srgbClr val="242424"/>
                </a:solidFill>
              </a:rPr>
              <a:t>               </a:t>
            </a:r>
            <a:endParaRPr lang="en-US" sz="1400"/>
          </a:p>
          <a:p>
            <a:endParaRPr lang="en-US"/>
          </a:p>
        </p:txBody>
      </p:sp>
    </p:spTree>
    <p:extLst>
      <p:ext uri="{BB962C8B-B14F-4D97-AF65-F5344CB8AC3E}">
        <p14:creationId xmlns:p14="http://schemas.microsoft.com/office/powerpoint/2010/main" val="37185298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D54CC-526F-4726-9B96-ADA44C361D83}"/>
              </a:ext>
            </a:extLst>
          </p:cNvPr>
          <p:cNvSpPr>
            <a:spLocks noGrp="1"/>
          </p:cNvSpPr>
          <p:nvPr>
            <p:ph type="title"/>
          </p:nvPr>
        </p:nvSpPr>
        <p:spPr/>
        <p:txBody>
          <a:bodyPr/>
          <a:lstStyle/>
          <a:p>
            <a:pPr algn="l"/>
            <a:br>
              <a:rPr lang="en-US" sz="2800"/>
            </a:br>
            <a:br>
              <a:rPr lang="en-US" sz="2800"/>
            </a:br>
            <a:br>
              <a:rPr lang="en-US"/>
            </a:br>
            <a:r>
              <a:rPr lang="en-US" sz="1100">
                <a:solidFill>
                  <a:srgbClr val="242424"/>
                </a:solidFill>
              </a:rPr>
              <a:t> </a:t>
            </a:r>
            <a:br>
              <a:rPr lang="en-US" sz="2800">
                <a:solidFill>
                  <a:srgbClr val="000000"/>
                </a:solidFill>
              </a:rPr>
            </a:br>
            <a:br>
              <a:rPr lang="en-US" sz="2800">
                <a:solidFill>
                  <a:srgbClr val="000000"/>
                </a:solidFill>
              </a:rPr>
            </a:br>
            <a:r>
              <a:rPr lang="en-US" sz="2800">
                <a:solidFill>
                  <a:schemeClr val="tx1"/>
                </a:solidFill>
              </a:rPr>
              <a:t>More Scholarship Information</a:t>
            </a:r>
            <a:br>
              <a:rPr lang="en-US" sz="2800">
                <a:solidFill>
                  <a:schemeClr val="tx1"/>
                </a:solidFill>
              </a:rPr>
            </a:br>
            <a:r>
              <a:rPr lang="en-US" sz="2800">
                <a:solidFill>
                  <a:schemeClr val="tx1"/>
                </a:solidFill>
                <a:hlinkClick r:id="rId2">
                  <a:extLst>
                    <a:ext uri="{A12FA001-AC4F-418D-AE19-62706E023703}">
                      <ahyp:hlinkClr xmlns:ahyp="http://schemas.microsoft.com/office/drawing/2018/hyperlinkcolor" val="tx"/>
                    </a:ext>
                  </a:extLst>
                </a:hlinkClick>
              </a:rPr>
              <a:t>www.alis.gov.ab.ca</a:t>
            </a:r>
            <a:br>
              <a:rPr lang="en-US" sz="2800">
                <a:solidFill>
                  <a:schemeClr val="tx1"/>
                </a:solidFill>
              </a:rPr>
            </a:br>
            <a:r>
              <a:rPr lang="en-US" sz="2800">
                <a:solidFill>
                  <a:schemeClr val="tx1"/>
                </a:solidFill>
                <a:hlinkClick r:id="rId3">
                  <a:extLst>
                    <a:ext uri="{A12FA001-AC4F-418D-AE19-62706E023703}">
                      <ahyp:hlinkClr xmlns:ahyp="http://schemas.microsoft.com/office/drawing/2018/hyperlinkcolor" val="tx"/>
                    </a:ext>
                  </a:extLst>
                </a:hlinkClick>
              </a:rPr>
              <a:t>www.studentawards.com</a:t>
            </a:r>
            <a:br>
              <a:rPr lang="en-US" sz="2800">
                <a:solidFill>
                  <a:schemeClr val="tx1"/>
                </a:solidFill>
              </a:rPr>
            </a:br>
            <a:r>
              <a:rPr lang="en-US" sz="2800">
                <a:solidFill>
                  <a:schemeClr val="tx1"/>
                </a:solidFill>
                <a:hlinkClick r:id="rId4">
                  <a:extLst>
                    <a:ext uri="{A12FA001-AC4F-418D-AE19-62706E023703}">
                      <ahyp:hlinkClr xmlns:ahyp="http://schemas.microsoft.com/office/drawing/2018/hyperlinkcolor" val="tx"/>
                    </a:ext>
                  </a:extLst>
                </a:hlinkClick>
              </a:rPr>
              <a:t>www.tradesecrets..org</a:t>
            </a:r>
            <a:r>
              <a:rPr lang="en-US" sz="2800">
                <a:solidFill>
                  <a:schemeClr val="tx1"/>
                </a:solidFill>
              </a:rPr>
              <a:t> RAP – apprenticeships</a:t>
            </a:r>
            <a:br>
              <a:rPr lang="en-US" sz="2800">
                <a:solidFill>
                  <a:schemeClr val="tx1"/>
                </a:solidFill>
              </a:rPr>
            </a:br>
            <a:r>
              <a:rPr lang="en-US" sz="2800">
                <a:solidFill>
                  <a:schemeClr val="tx1"/>
                </a:solidFill>
                <a:hlinkClick r:id="rId5">
                  <a:extLst>
                    <a:ext uri="{A12FA001-AC4F-418D-AE19-62706E023703}">
                      <ahyp:hlinkClr xmlns:ahyp="http://schemas.microsoft.com/office/drawing/2018/hyperlinkcolor" val="tx"/>
                    </a:ext>
                  </a:extLst>
                </a:hlinkClick>
              </a:rPr>
              <a:t>www.scholarshipscanada.com</a:t>
            </a:r>
            <a:br>
              <a:rPr lang="en-US" sz="2800">
                <a:solidFill>
                  <a:schemeClr val="tx1"/>
                </a:solidFill>
              </a:rPr>
            </a:br>
            <a:r>
              <a:rPr lang="en-US" sz="2800">
                <a:solidFill>
                  <a:schemeClr val="tx1"/>
                </a:solidFill>
                <a:hlinkClick r:id="rId6">
                  <a:extLst>
                    <a:ext uri="{A12FA001-AC4F-418D-AE19-62706E023703}">
                      <ahyp:hlinkClr xmlns:ahyp="http://schemas.microsoft.com/office/drawing/2018/hyperlinkcolor" val="tx"/>
                    </a:ext>
                  </a:extLst>
                </a:hlinkClick>
              </a:rPr>
              <a:t>www.scholartree.ca</a:t>
            </a:r>
            <a:br>
              <a:rPr lang="en-US" sz="2800">
                <a:solidFill>
                  <a:schemeClr val="tx1"/>
                </a:solidFill>
              </a:rPr>
            </a:br>
            <a:r>
              <a:rPr lang="en-US" sz="2800">
                <a:solidFill>
                  <a:schemeClr val="tx1"/>
                </a:solidFill>
                <a:hlinkClick r:id="rId7">
                  <a:extLst>
                    <a:ext uri="{A12FA001-AC4F-418D-AE19-62706E023703}">
                      <ahyp:hlinkClr xmlns:ahyp="http://schemas.microsoft.com/office/drawing/2018/hyperlinkcolor" val="tx"/>
                    </a:ext>
                  </a:extLst>
                </a:hlinkClick>
              </a:rPr>
              <a:t>www.studentaid.alberta.ca/scholarships</a:t>
            </a:r>
            <a:br>
              <a:rPr lang="en-US" sz="2800">
                <a:solidFill>
                  <a:schemeClr val="tx1"/>
                </a:solidFill>
              </a:rPr>
            </a:br>
            <a:r>
              <a:rPr lang="en-US" sz="2800">
                <a:solidFill>
                  <a:schemeClr val="tx1"/>
                </a:solidFill>
              </a:rPr>
              <a:t>https://www.alberta.ca/resources-for-indigenous-</a:t>
            </a:r>
            <a:r>
              <a:rPr lang="en-US" sz="2800" u="sng">
                <a:solidFill>
                  <a:schemeClr val="tx1"/>
                </a:solidFill>
              </a:rPr>
              <a:t>students</a:t>
            </a:r>
            <a:br>
              <a:rPr lang="en-US" sz="2800" u="sng">
                <a:solidFill>
                  <a:schemeClr val="tx1"/>
                </a:solidFill>
              </a:rPr>
            </a:br>
            <a:r>
              <a:rPr lang="en-US" sz="2800" u="sng">
                <a:solidFill>
                  <a:schemeClr val="tx1"/>
                </a:solidFill>
              </a:rPr>
              <a:t> </a:t>
            </a:r>
            <a:r>
              <a:rPr lang="en-US" sz="2800" u="sng">
                <a:solidFill>
                  <a:srgbClr val="000000"/>
                </a:solidFill>
              </a:rPr>
              <a:t>https://studentaid.alberta.ca/scholarships/</a:t>
            </a:r>
            <a:endParaRPr lang="en-US"/>
          </a:p>
          <a:p>
            <a:pPr algn="l"/>
            <a:endParaRPr lang="en-US"/>
          </a:p>
          <a:p>
            <a:pPr algn="l"/>
            <a:endParaRPr lang="en-US" sz="1100">
              <a:solidFill>
                <a:srgbClr val="4472C4"/>
              </a:solidFill>
            </a:endParaRPr>
          </a:p>
          <a:p>
            <a:pPr marL="114300" algn="l">
              <a:lnSpc>
                <a:spcPct val="114999"/>
              </a:lnSpc>
            </a:pPr>
            <a:br>
              <a:rPr lang="en-US"/>
            </a:br>
            <a:endParaRPr lang="en-US"/>
          </a:p>
        </p:txBody>
      </p:sp>
      <p:pic>
        <p:nvPicPr>
          <p:cNvPr id="4" name="Google Shape;183;p30" descr="A blue and orange logo&#10;&#10;Description automatically generated">
            <a:extLst>
              <a:ext uri="{FF2B5EF4-FFF2-40B4-BE49-F238E27FC236}">
                <a16:creationId xmlns:a16="http://schemas.microsoft.com/office/drawing/2014/main" id="{F257A2DF-6A2E-3D31-2DBB-BA9D2A55FB9B}"/>
              </a:ext>
            </a:extLst>
          </p:cNvPr>
          <p:cNvPicPr preferRelativeResize="0"/>
          <p:nvPr/>
        </p:nvPicPr>
        <p:blipFill>
          <a:blip r:embed="rId8">
            <a:alphaModFix/>
          </a:blip>
          <a:stretch>
            <a:fillRect/>
          </a:stretch>
        </p:blipFill>
        <p:spPr>
          <a:xfrm>
            <a:off x="7883950" y="4046550"/>
            <a:ext cx="747500" cy="747500"/>
          </a:xfrm>
          <a:prstGeom prst="rect">
            <a:avLst/>
          </a:prstGeom>
          <a:noFill/>
          <a:ln>
            <a:noFill/>
          </a:ln>
        </p:spPr>
      </p:pic>
    </p:spTree>
    <p:extLst>
      <p:ext uri="{BB962C8B-B14F-4D97-AF65-F5344CB8AC3E}">
        <p14:creationId xmlns:p14="http://schemas.microsoft.com/office/powerpoint/2010/main" val="30737585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9BCE9-0BEA-4C77-B001-1A1AF6B1086B}"/>
              </a:ext>
            </a:extLst>
          </p:cNvPr>
          <p:cNvSpPr>
            <a:spLocks noGrp="1"/>
          </p:cNvSpPr>
          <p:nvPr>
            <p:ph type="title"/>
          </p:nvPr>
        </p:nvSpPr>
        <p:spPr/>
        <p:txBody>
          <a:bodyPr/>
          <a:lstStyle/>
          <a:p>
            <a:r>
              <a:rPr lang="en-US"/>
              <a:t>Bonus Tips</a:t>
            </a:r>
            <a:br>
              <a:rPr lang="en-US"/>
            </a:br>
            <a:endParaRPr lang="en-US"/>
          </a:p>
        </p:txBody>
      </p:sp>
      <p:sp>
        <p:nvSpPr>
          <p:cNvPr id="3" name="Text Placeholder 2">
            <a:extLst>
              <a:ext uri="{FF2B5EF4-FFF2-40B4-BE49-F238E27FC236}">
                <a16:creationId xmlns:a16="http://schemas.microsoft.com/office/drawing/2014/main" id="{627DF1CB-3416-425F-9F24-EB98CA575F8D}"/>
              </a:ext>
            </a:extLst>
          </p:cNvPr>
          <p:cNvSpPr>
            <a:spLocks noGrp="1"/>
          </p:cNvSpPr>
          <p:nvPr>
            <p:ph type="body" idx="1"/>
          </p:nvPr>
        </p:nvSpPr>
        <p:spPr>
          <a:xfrm>
            <a:off x="197400" y="823938"/>
            <a:ext cx="8520600" cy="3416400"/>
          </a:xfrm>
        </p:spPr>
        <p:txBody>
          <a:bodyPr/>
          <a:lstStyle/>
          <a:p>
            <a:pPr marL="114300" indent="0">
              <a:buNone/>
            </a:pPr>
            <a:r>
              <a:rPr lang="en-US"/>
              <a:t>1. Read the award criteria carefully</a:t>
            </a:r>
          </a:p>
          <a:p>
            <a:pPr marL="114300" indent="0">
              <a:lnSpc>
                <a:spcPct val="114999"/>
              </a:lnSpc>
              <a:buNone/>
            </a:pPr>
            <a:r>
              <a:rPr lang="en-US"/>
              <a:t>2. Type your application/make it legible</a:t>
            </a:r>
          </a:p>
          <a:p>
            <a:pPr marL="114300" indent="0">
              <a:lnSpc>
                <a:spcPct val="114999"/>
              </a:lnSpc>
              <a:buNone/>
            </a:pPr>
            <a:r>
              <a:rPr lang="en-US"/>
              <a:t>3. Put your name on it </a:t>
            </a:r>
          </a:p>
          <a:p>
            <a:pPr marL="114300" indent="0">
              <a:lnSpc>
                <a:spcPct val="114999"/>
              </a:lnSpc>
              <a:buNone/>
            </a:pPr>
            <a:r>
              <a:rPr lang="en-US"/>
              <a:t>4 Watch grammar, spelling and word count</a:t>
            </a:r>
          </a:p>
          <a:p>
            <a:pPr marL="114300" indent="0">
              <a:lnSpc>
                <a:spcPct val="114999"/>
              </a:lnSpc>
              <a:buNone/>
            </a:pPr>
            <a:r>
              <a:rPr lang="en-US"/>
              <a:t>5.Make sure application is complete</a:t>
            </a:r>
          </a:p>
          <a:p>
            <a:pPr marL="114300" indent="0">
              <a:lnSpc>
                <a:spcPct val="114999"/>
              </a:lnSpc>
              <a:buNone/>
            </a:pPr>
            <a:r>
              <a:rPr lang="en-US"/>
              <a:t>6.Include correct financial information/ need</a:t>
            </a:r>
          </a:p>
          <a:p>
            <a:pPr marL="114300" indent="0">
              <a:lnSpc>
                <a:spcPct val="114999"/>
              </a:lnSpc>
              <a:buNone/>
            </a:pPr>
            <a:r>
              <a:rPr lang="en-US"/>
              <a:t>7. Make a copy of your application</a:t>
            </a:r>
          </a:p>
          <a:p>
            <a:pPr marL="114300" indent="0">
              <a:lnSpc>
                <a:spcPct val="114999"/>
              </a:lnSpc>
              <a:buNone/>
            </a:pPr>
            <a:r>
              <a:rPr lang="en-US"/>
              <a:t>8. Ask references 2 weeks before their reference is due</a:t>
            </a:r>
          </a:p>
          <a:p>
            <a:pPr marL="114300" indent="0">
              <a:lnSpc>
                <a:spcPct val="114999"/>
              </a:lnSpc>
              <a:buNone/>
            </a:pPr>
            <a:r>
              <a:rPr lang="en-US"/>
              <a:t>9. Watch for updates on your application</a:t>
            </a:r>
          </a:p>
          <a:p>
            <a:pPr marL="114300" indent="0">
              <a:lnSpc>
                <a:spcPct val="114999"/>
              </a:lnSpc>
              <a:buNone/>
            </a:pPr>
            <a:r>
              <a:rPr lang="en-US"/>
              <a:t>10. </a:t>
            </a:r>
            <a:r>
              <a:rPr lang="en-US" err="1"/>
              <a:t>Mypass</a:t>
            </a:r>
            <a:r>
              <a:rPr lang="en-US"/>
              <a:t> , </a:t>
            </a:r>
            <a:r>
              <a:rPr lang="en-US" err="1"/>
              <a:t>Myblueprint</a:t>
            </a:r>
            <a:r>
              <a:rPr lang="en-US"/>
              <a:t> </a:t>
            </a:r>
          </a:p>
          <a:p>
            <a:pPr marL="114300" indent="0">
              <a:lnSpc>
                <a:spcPct val="114999"/>
              </a:lnSpc>
              <a:buNone/>
            </a:pPr>
            <a:r>
              <a:rPr lang="en-US"/>
              <a:t>11. Have someone review it for errors and helpful advice</a:t>
            </a:r>
          </a:p>
          <a:p>
            <a:pPr marL="114300" indent="0">
              <a:lnSpc>
                <a:spcPct val="114999"/>
              </a:lnSpc>
              <a:buNone/>
            </a:pPr>
            <a:r>
              <a:rPr lang="en-US">
                <a:solidFill>
                  <a:srgbClr val="000000"/>
                </a:solidFill>
                <a:latin typeface="Times"/>
                <a:cs typeface="Times"/>
              </a:rPr>
              <a:t>12. Create a new email address specifically for scholarships to avoid spam. </a:t>
            </a:r>
          </a:p>
        </p:txBody>
      </p:sp>
      <p:pic>
        <p:nvPicPr>
          <p:cNvPr id="5" name="Google Shape;183;p30" descr="A blue and orange logo&#10;&#10;Description automatically generated">
            <a:extLst>
              <a:ext uri="{FF2B5EF4-FFF2-40B4-BE49-F238E27FC236}">
                <a16:creationId xmlns:a16="http://schemas.microsoft.com/office/drawing/2014/main" id="{53691C04-6173-701A-2D89-5A8D48C2C448}"/>
              </a:ext>
            </a:extLst>
          </p:cNvPr>
          <p:cNvPicPr preferRelativeResize="0"/>
          <p:nvPr/>
        </p:nvPicPr>
        <p:blipFill>
          <a:blip r:embed="rId2">
            <a:alphaModFix/>
          </a:blip>
          <a:stretch>
            <a:fillRect/>
          </a:stretch>
        </p:blipFill>
        <p:spPr>
          <a:xfrm>
            <a:off x="7883950" y="4046550"/>
            <a:ext cx="747500" cy="747500"/>
          </a:xfrm>
          <a:prstGeom prst="rect">
            <a:avLst/>
          </a:prstGeom>
          <a:noFill/>
          <a:ln>
            <a:noFill/>
          </a:ln>
        </p:spPr>
      </p:pic>
    </p:spTree>
    <p:extLst>
      <p:ext uri="{BB962C8B-B14F-4D97-AF65-F5344CB8AC3E}">
        <p14:creationId xmlns:p14="http://schemas.microsoft.com/office/powerpoint/2010/main" val="40407406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58F4C3-5E12-407C-9D85-546C225EE085}"/>
              </a:ext>
            </a:extLst>
          </p:cNvPr>
          <p:cNvSpPr>
            <a:spLocks noGrp="1"/>
          </p:cNvSpPr>
          <p:nvPr>
            <p:ph type="title"/>
          </p:nvPr>
        </p:nvSpPr>
        <p:spPr/>
        <p:txBody>
          <a:bodyPr/>
          <a:lstStyle/>
          <a:p>
            <a:r>
              <a:rPr lang="en-US"/>
              <a:t> </a:t>
            </a:r>
            <a:br>
              <a:rPr lang="en-US"/>
            </a:br>
            <a:endParaRPr lang="en-US"/>
          </a:p>
        </p:txBody>
      </p:sp>
      <p:sp>
        <p:nvSpPr>
          <p:cNvPr id="3" name="Text Placeholder 2">
            <a:extLst>
              <a:ext uri="{FF2B5EF4-FFF2-40B4-BE49-F238E27FC236}">
                <a16:creationId xmlns:a16="http://schemas.microsoft.com/office/drawing/2014/main" id="{2B7F781D-53F9-4B68-B2EE-1EC6B09B476A}"/>
              </a:ext>
            </a:extLst>
          </p:cNvPr>
          <p:cNvSpPr>
            <a:spLocks noGrp="1"/>
          </p:cNvSpPr>
          <p:nvPr>
            <p:ph type="body" idx="1"/>
          </p:nvPr>
        </p:nvSpPr>
        <p:spPr>
          <a:xfrm>
            <a:off x="311700" y="9475"/>
            <a:ext cx="8520600" cy="4559400"/>
          </a:xfrm>
        </p:spPr>
        <p:txBody>
          <a:bodyPr/>
          <a:lstStyle/>
          <a:p>
            <a:pPr marL="114300" indent="0">
              <a:buNone/>
            </a:pPr>
            <a:r>
              <a:rPr lang="en-US" sz="2800"/>
              <a:t>Myths </a:t>
            </a:r>
          </a:p>
          <a:p>
            <a:pPr marL="114300" indent="0">
              <a:lnSpc>
                <a:spcPct val="114999"/>
              </a:lnSpc>
              <a:buNone/>
            </a:pPr>
            <a:r>
              <a:rPr lang="en-US" sz="2800"/>
              <a:t>I have to be a straight A student</a:t>
            </a:r>
          </a:p>
          <a:p>
            <a:pPr marL="114300" indent="0">
              <a:lnSpc>
                <a:spcPct val="114999"/>
              </a:lnSpc>
              <a:buNone/>
            </a:pPr>
            <a:r>
              <a:rPr lang="en-US" sz="2800"/>
              <a:t>Its a lot of work</a:t>
            </a:r>
          </a:p>
          <a:p>
            <a:pPr marL="114300" indent="0">
              <a:lnSpc>
                <a:spcPct val="114999"/>
              </a:lnSpc>
              <a:buNone/>
            </a:pPr>
            <a:r>
              <a:rPr lang="en-US" sz="2800"/>
              <a:t>Its easy </a:t>
            </a:r>
          </a:p>
          <a:p>
            <a:pPr marL="114300" indent="0">
              <a:lnSpc>
                <a:spcPct val="114999"/>
              </a:lnSpc>
              <a:buNone/>
            </a:pPr>
            <a:r>
              <a:rPr lang="en-US" sz="2800"/>
              <a:t>I have nothing to talk about </a:t>
            </a:r>
          </a:p>
          <a:p>
            <a:pPr marL="114300" indent="0">
              <a:lnSpc>
                <a:spcPct val="114999"/>
              </a:lnSpc>
              <a:buNone/>
            </a:pPr>
            <a:r>
              <a:rPr lang="en-US" sz="2800"/>
              <a:t>There are so many students applying I will never get one</a:t>
            </a:r>
          </a:p>
          <a:p>
            <a:pPr marL="114300" indent="0">
              <a:lnSpc>
                <a:spcPct val="114999"/>
              </a:lnSpc>
              <a:buNone/>
            </a:pPr>
            <a:endParaRPr lang="en-US" sz="2800"/>
          </a:p>
          <a:p>
            <a:pPr marL="114300" indent="0">
              <a:lnSpc>
                <a:spcPct val="114999"/>
              </a:lnSpc>
              <a:buNone/>
            </a:pPr>
            <a:endParaRPr lang="en-US"/>
          </a:p>
        </p:txBody>
      </p:sp>
      <p:pic>
        <p:nvPicPr>
          <p:cNvPr id="4" name="Picture 4" descr="Logo&#10;&#10;Description automatically generated">
            <a:extLst>
              <a:ext uri="{FF2B5EF4-FFF2-40B4-BE49-F238E27FC236}">
                <a16:creationId xmlns:a16="http://schemas.microsoft.com/office/drawing/2014/main" id="{21F34F8D-F36E-414C-B6B9-DFFA7C61B2CA}"/>
              </a:ext>
            </a:extLst>
          </p:cNvPr>
          <p:cNvPicPr>
            <a:picLocks noChangeAspect="1"/>
          </p:cNvPicPr>
          <p:nvPr/>
        </p:nvPicPr>
        <p:blipFill>
          <a:blip r:embed="rId2"/>
          <a:stretch>
            <a:fillRect/>
          </a:stretch>
        </p:blipFill>
        <p:spPr>
          <a:xfrm>
            <a:off x="8149610" y="4184100"/>
            <a:ext cx="752475" cy="752475"/>
          </a:xfrm>
          <a:prstGeom prst="rect">
            <a:avLst/>
          </a:prstGeom>
        </p:spPr>
      </p:pic>
    </p:spTree>
    <p:extLst>
      <p:ext uri="{BB962C8B-B14F-4D97-AF65-F5344CB8AC3E}">
        <p14:creationId xmlns:p14="http://schemas.microsoft.com/office/powerpoint/2010/main" val="16718338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27"/>
          <p:cNvSpPr txBox="1">
            <a:spLocks noGrp="1"/>
          </p:cNvSpPr>
          <p:nvPr>
            <p:ph type="title"/>
          </p:nvPr>
        </p:nvSpPr>
        <p:spPr>
          <a:xfrm>
            <a:off x="2145150" y="459375"/>
            <a:ext cx="4853700" cy="954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solidFill>
                  <a:schemeClr val="tx1"/>
                </a:solidFill>
                <a:latin typeface="Cambria"/>
                <a:ea typeface="Cambria"/>
                <a:cs typeface="Cambria"/>
                <a:sym typeface="Cambria"/>
              </a:rPr>
              <a:t>PLANNING FOR POST SECONDARY</a:t>
            </a:r>
            <a:endParaRPr>
              <a:solidFill>
                <a:schemeClr val="tx1"/>
              </a:solidFill>
              <a:latin typeface="Cambria"/>
              <a:ea typeface="Cambria"/>
              <a:cs typeface="Cambria"/>
              <a:sym typeface="Cambria"/>
            </a:endParaRPr>
          </a:p>
        </p:txBody>
      </p:sp>
      <p:sp>
        <p:nvSpPr>
          <p:cNvPr id="161" name="Google Shape;161;p27"/>
          <p:cNvSpPr txBox="1">
            <a:spLocks noGrp="1"/>
          </p:cNvSpPr>
          <p:nvPr>
            <p:ph type="title"/>
          </p:nvPr>
        </p:nvSpPr>
        <p:spPr>
          <a:xfrm>
            <a:off x="1738500" y="2094450"/>
            <a:ext cx="5667000" cy="524700"/>
          </a:xfrm>
          <a:prstGeom prst="rect">
            <a:avLst/>
          </a:prstGeom>
        </p:spPr>
        <p:txBody>
          <a:bodyPr spcFirstLastPara="1" wrap="square" lIns="91425" tIns="91425" rIns="91425" bIns="91425" anchor="t" anchorCtr="0">
            <a:noAutofit/>
          </a:bodyPr>
          <a:lstStyle/>
          <a:p>
            <a:pPr algn="ctr"/>
            <a:r>
              <a:rPr lang="en">
                <a:solidFill>
                  <a:schemeClr val="tx1"/>
                </a:solidFill>
                <a:latin typeface="Cambria"/>
                <a:ea typeface="Cambria"/>
                <a:cs typeface="Cambria"/>
                <a:sym typeface="Cambria"/>
              </a:rPr>
              <a:t>FINANCING YOUR EDUCATION</a:t>
            </a:r>
            <a:br>
              <a:rPr lang="en">
                <a:solidFill>
                  <a:schemeClr val="tx1"/>
                </a:solidFill>
                <a:latin typeface="Cambria"/>
                <a:ea typeface="Cambria"/>
                <a:cs typeface="Cambria"/>
                <a:sym typeface="Cambria"/>
              </a:rPr>
            </a:br>
            <a:r>
              <a:rPr lang="en">
                <a:solidFill>
                  <a:schemeClr val="tx1"/>
                </a:solidFill>
                <a:latin typeface="Cambria"/>
                <a:ea typeface="Cambria"/>
                <a:cs typeface="Cambria"/>
              </a:rPr>
              <a:t>Scholarships</a:t>
            </a:r>
            <a:br>
              <a:rPr lang="en">
                <a:solidFill>
                  <a:schemeClr val="tx1"/>
                </a:solidFill>
                <a:latin typeface="Cambria"/>
                <a:ea typeface="Cambria"/>
                <a:cs typeface="Cambria"/>
              </a:rPr>
            </a:br>
            <a:br>
              <a:rPr lang="en">
                <a:latin typeface="Cambria"/>
                <a:ea typeface="Cambria"/>
                <a:cs typeface="Cambria"/>
              </a:rPr>
            </a:br>
            <a:r>
              <a:rPr lang="en">
                <a:solidFill>
                  <a:schemeClr val="tx1"/>
                </a:solidFill>
                <a:latin typeface="Cambria"/>
                <a:ea typeface="Cambria"/>
                <a:cs typeface="Cambria"/>
              </a:rPr>
              <a:t>Bursaries</a:t>
            </a:r>
            <a:br>
              <a:rPr lang="en">
                <a:solidFill>
                  <a:schemeClr val="tx1"/>
                </a:solidFill>
                <a:latin typeface="Cambria"/>
                <a:ea typeface="Cambria"/>
                <a:cs typeface="Cambria"/>
              </a:rPr>
            </a:br>
            <a:r>
              <a:rPr lang="en">
                <a:solidFill>
                  <a:schemeClr val="tx1"/>
                </a:solidFill>
                <a:latin typeface="Cambria"/>
                <a:ea typeface="Cambria"/>
                <a:cs typeface="Cambria"/>
              </a:rPr>
              <a:t>Financial Aid – Loans</a:t>
            </a:r>
            <a:br>
              <a:rPr lang="en">
                <a:solidFill>
                  <a:schemeClr val="tx1"/>
                </a:solidFill>
                <a:latin typeface="Cambria"/>
                <a:ea typeface="Cambria"/>
                <a:cs typeface="Cambria"/>
              </a:rPr>
            </a:br>
            <a:r>
              <a:rPr lang="en">
                <a:solidFill>
                  <a:schemeClr val="tx1"/>
                </a:solidFill>
                <a:latin typeface="Cambria"/>
                <a:ea typeface="Cambria"/>
                <a:cs typeface="Cambria"/>
              </a:rPr>
              <a:t>Tips and Tricks</a:t>
            </a:r>
            <a:br>
              <a:rPr lang="en">
                <a:solidFill>
                  <a:schemeClr val="tx1"/>
                </a:solidFill>
                <a:latin typeface="Cambria"/>
                <a:ea typeface="Cambria"/>
                <a:cs typeface="Cambria"/>
              </a:rPr>
            </a:br>
            <a:r>
              <a:rPr lang="en">
                <a:solidFill>
                  <a:schemeClr val="tx1"/>
                </a:solidFill>
                <a:latin typeface="Cambria"/>
                <a:ea typeface="Cambria"/>
                <a:cs typeface="Cambria"/>
              </a:rPr>
              <a:t>What to do and where to go</a:t>
            </a:r>
          </a:p>
        </p:txBody>
      </p:sp>
      <p:pic>
        <p:nvPicPr>
          <p:cNvPr id="162" name="Google Shape;162;p27"/>
          <p:cNvPicPr preferRelativeResize="0"/>
          <p:nvPr/>
        </p:nvPicPr>
        <p:blipFill>
          <a:blip r:embed="rId3">
            <a:alphaModFix/>
          </a:blip>
          <a:stretch>
            <a:fillRect/>
          </a:stretch>
        </p:blipFill>
        <p:spPr>
          <a:xfrm>
            <a:off x="7883950" y="4046550"/>
            <a:ext cx="747500" cy="747500"/>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tx1"/>
                </a:solidFill>
                <a:latin typeface="Cambria"/>
                <a:ea typeface="Cambria"/>
                <a:cs typeface="Cambria"/>
                <a:sym typeface="Cambria"/>
              </a:rPr>
              <a:t>SOURCING SCHOLARSHIPS</a:t>
            </a:r>
            <a:endParaRPr>
              <a:solidFill>
                <a:schemeClr val="tx1"/>
              </a:solidFill>
              <a:latin typeface="Cambria"/>
              <a:ea typeface="Cambria"/>
              <a:cs typeface="Cambria"/>
              <a:sym typeface="Cambria"/>
            </a:endParaRPr>
          </a:p>
        </p:txBody>
      </p:sp>
      <p:sp>
        <p:nvSpPr>
          <p:cNvPr id="74" name="Google Shape;74;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351C75"/>
              </a:buClr>
              <a:buSzPts val="1800"/>
              <a:buFont typeface="Cambria"/>
              <a:buChar char="●"/>
            </a:pPr>
            <a:r>
              <a:rPr lang="en">
                <a:solidFill>
                  <a:schemeClr val="tx1"/>
                </a:solidFill>
                <a:latin typeface="Cambria"/>
                <a:ea typeface="Cambria"/>
                <a:cs typeface="Cambria"/>
                <a:sym typeface="Cambria"/>
              </a:rPr>
              <a:t>UNIVERSITY/COLLEGE AWARDS</a:t>
            </a:r>
            <a:endParaRPr lang="en-US">
              <a:solidFill>
                <a:schemeClr val="tx1"/>
              </a:solidFill>
              <a:latin typeface="Cambria"/>
              <a:ea typeface="Cambria"/>
              <a:cs typeface="Cambria"/>
            </a:endParaRPr>
          </a:p>
          <a:p>
            <a:pPr marL="914400" lvl="1" indent="-317500" algn="l" rtl="0">
              <a:spcBef>
                <a:spcPts val="0"/>
              </a:spcBef>
              <a:spcAft>
                <a:spcPts val="0"/>
              </a:spcAft>
              <a:buClr>
                <a:srgbClr val="351C75"/>
              </a:buClr>
              <a:buSzPts val="1400"/>
              <a:buFont typeface="Cambria"/>
              <a:buChar char="○"/>
            </a:pPr>
            <a:r>
              <a:rPr lang="en">
                <a:solidFill>
                  <a:schemeClr val="tx1"/>
                </a:solidFill>
                <a:latin typeface="Cambria"/>
                <a:ea typeface="Cambria"/>
                <a:cs typeface="Cambria"/>
                <a:sym typeface="Cambria"/>
              </a:rPr>
              <a:t>ANY POST SECONDARY INSTITUTION</a:t>
            </a:r>
            <a:endParaRPr>
              <a:solidFill>
                <a:schemeClr val="tx1"/>
              </a:solidFill>
              <a:latin typeface="Cambria"/>
              <a:ea typeface="Cambria"/>
              <a:cs typeface="Cambria"/>
            </a:endParaRPr>
          </a:p>
          <a:p>
            <a:pPr marL="457200" lvl="0" indent="-342900" algn="l" rtl="0">
              <a:spcBef>
                <a:spcPts val="0"/>
              </a:spcBef>
              <a:spcAft>
                <a:spcPts val="0"/>
              </a:spcAft>
              <a:buClr>
                <a:srgbClr val="351C75"/>
              </a:buClr>
              <a:buSzPts val="1800"/>
              <a:buFont typeface="Cambria"/>
              <a:buChar char="●"/>
            </a:pPr>
            <a:r>
              <a:rPr lang="en">
                <a:solidFill>
                  <a:schemeClr val="tx1"/>
                </a:solidFill>
                <a:latin typeface="Cambria"/>
                <a:ea typeface="Cambria"/>
                <a:cs typeface="Cambria"/>
                <a:sym typeface="Cambria"/>
              </a:rPr>
              <a:t>MEMBERSHIP SCHOLARSHIPS</a:t>
            </a:r>
            <a:endParaRPr>
              <a:solidFill>
                <a:schemeClr val="tx1"/>
              </a:solidFill>
              <a:latin typeface="Cambria"/>
              <a:ea typeface="Cambria"/>
              <a:cs typeface="Cambria"/>
            </a:endParaRPr>
          </a:p>
          <a:p>
            <a:pPr marL="914400" lvl="1" indent="-317500" algn="l" rtl="0">
              <a:spcBef>
                <a:spcPts val="0"/>
              </a:spcBef>
              <a:spcAft>
                <a:spcPts val="0"/>
              </a:spcAft>
              <a:buClr>
                <a:srgbClr val="351C75"/>
              </a:buClr>
              <a:buSzPts val="1400"/>
              <a:buFont typeface="Cambria"/>
              <a:buChar char="○"/>
            </a:pPr>
            <a:r>
              <a:rPr lang="en">
                <a:solidFill>
                  <a:schemeClr val="tx1"/>
                </a:solidFill>
                <a:latin typeface="Cambria"/>
                <a:ea typeface="Cambria"/>
                <a:cs typeface="Cambria"/>
                <a:sym typeface="Cambria"/>
              </a:rPr>
              <a:t>PRIVATE, COMMUNITY, CULTURAL, RELIGIOUS AFFILIATIONS, TEAMS</a:t>
            </a:r>
            <a:endParaRPr>
              <a:solidFill>
                <a:schemeClr val="tx1"/>
              </a:solidFill>
              <a:latin typeface="Cambria"/>
              <a:ea typeface="Cambria"/>
              <a:cs typeface="Cambria"/>
            </a:endParaRPr>
          </a:p>
          <a:p>
            <a:pPr marL="457200" lvl="0" indent="-342900" algn="l" rtl="0">
              <a:spcBef>
                <a:spcPts val="0"/>
              </a:spcBef>
              <a:spcAft>
                <a:spcPts val="0"/>
              </a:spcAft>
              <a:buClr>
                <a:srgbClr val="351C75"/>
              </a:buClr>
              <a:buSzPts val="1800"/>
              <a:buFont typeface="Cambria"/>
              <a:buChar char="●"/>
            </a:pPr>
            <a:r>
              <a:rPr lang="en">
                <a:solidFill>
                  <a:schemeClr val="tx1"/>
                </a:solidFill>
                <a:latin typeface="Cambria"/>
                <a:ea typeface="Cambria"/>
                <a:cs typeface="Cambria"/>
                <a:sym typeface="Cambria"/>
              </a:rPr>
              <a:t>RVS &amp; SCHOOL BASED SCHOLARSHIPS</a:t>
            </a:r>
            <a:endParaRPr>
              <a:solidFill>
                <a:schemeClr val="tx1"/>
              </a:solidFill>
              <a:latin typeface="Cambria"/>
              <a:ea typeface="Cambria"/>
              <a:cs typeface="Cambria"/>
            </a:endParaRPr>
          </a:p>
          <a:p>
            <a:pPr marL="457200" lvl="0" indent="-342900" algn="l" rtl="0">
              <a:spcBef>
                <a:spcPts val="0"/>
              </a:spcBef>
              <a:spcAft>
                <a:spcPts val="0"/>
              </a:spcAft>
              <a:buClr>
                <a:srgbClr val="351C75"/>
              </a:buClr>
              <a:buSzPts val="1800"/>
              <a:buFont typeface="Cambria"/>
              <a:buChar char="●"/>
            </a:pPr>
            <a:r>
              <a:rPr lang="en">
                <a:solidFill>
                  <a:schemeClr val="tx1"/>
                </a:solidFill>
                <a:latin typeface="Cambria"/>
                <a:ea typeface="Cambria"/>
                <a:cs typeface="Cambria"/>
                <a:sym typeface="Cambria"/>
              </a:rPr>
              <a:t>CORPORATE SCHOLARSHIPS</a:t>
            </a:r>
            <a:endParaRPr>
              <a:solidFill>
                <a:schemeClr val="tx1"/>
              </a:solidFill>
              <a:latin typeface="Cambria"/>
              <a:ea typeface="Cambria"/>
              <a:cs typeface="Cambria"/>
            </a:endParaRPr>
          </a:p>
          <a:p>
            <a:pPr marL="457200" lvl="0" indent="-342900" algn="l" rtl="0">
              <a:spcBef>
                <a:spcPts val="0"/>
              </a:spcBef>
              <a:spcAft>
                <a:spcPts val="0"/>
              </a:spcAft>
              <a:buClr>
                <a:srgbClr val="351C75"/>
              </a:buClr>
              <a:buSzPts val="1800"/>
              <a:buFont typeface="Cambria"/>
              <a:buChar char="●"/>
            </a:pPr>
            <a:r>
              <a:rPr lang="en">
                <a:solidFill>
                  <a:schemeClr val="tx1"/>
                </a:solidFill>
                <a:latin typeface="Cambria"/>
                <a:ea typeface="Cambria"/>
                <a:cs typeface="Cambria"/>
                <a:sym typeface="Cambria"/>
              </a:rPr>
              <a:t>GOVERNMENT SCHOLARSHIPS</a:t>
            </a:r>
            <a:endParaRPr>
              <a:solidFill>
                <a:schemeClr val="tx1"/>
              </a:solidFill>
              <a:latin typeface="Cambria"/>
              <a:ea typeface="Cambria"/>
              <a:cs typeface="Cambria"/>
            </a:endParaRPr>
          </a:p>
          <a:p>
            <a:pPr marL="457200" lvl="0" indent="-342900" algn="l" rtl="0">
              <a:spcBef>
                <a:spcPts val="0"/>
              </a:spcBef>
              <a:spcAft>
                <a:spcPts val="0"/>
              </a:spcAft>
              <a:buClr>
                <a:srgbClr val="351C75"/>
              </a:buClr>
              <a:buSzPts val="1800"/>
              <a:buFont typeface="Cambria"/>
              <a:buChar char="●"/>
            </a:pPr>
            <a:r>
              <a:rPr lang="en">
                <a:solidFill>
                  <a:schemeClr val="tx1"/>
                </a:solidFill>
                <a:latin typeface="Cambria"/>
                <a:ea typeface="Cambria"/>
                <a:cs typeface="Cambria"/>
                <a:sym typeface="Cambria"/>
              </a:rPr>
              <a:t>PERSONAL CREATIVITY</a:t>
            </a:r>
            <a:endParaRPr>
              <a:solidFill>
                <a:schemeClr val="tx1"/>
              </a:solidFill>
              <a:latin typeface="Cambria"/>
              <a:ea typeface="Cambria"/>
              <a:cs typeface="Cambria"/>
              <a:sym typeface="Cambria"/>
            </a:endParaRPr>
          </a:p>
        </p:txBody>
      </p:sp>
      <p:pic>
        <p:nvPicPr>
          <p:cNvPr id="75" name="Google Shape;75;p15"/>
          <p:cNvPicPr preferRelativeResize="0"/>
          <p:nvPr/>
        </p:nvPicPr>
        <p:blipFill>
          <a:blip r:embed="rId3">
            <a:alphaModFix/>
          </a:blip>
          <a:stretch>
            <a:fillRect/>
          </a:stretch>
        </p:blipFill>
        <p:spPr>
          <a:xfrm>
            <a:off x="7883950" y="4046550"/>
            <a:ext cx="747500" cy="747500"/>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2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solidFill>
                  <a:srgbClr val="351C75"/>
                </a:solidFill>
                <a:latin typeface="Cambria"/>
                <a:ea typeface="Cambria"/>
                <a:cs typeface="Cambria"/>
                <a:sym typeface="Cambria"/>
              </a:rPr>
              <a:t>WHC SCHOLARSHIP INFO</a:t>
            </a:r>
            <a:endParaRPr>
              <a:solidFill>
                <a:srgbClr val="351C75"/>
              </a:solidFill>
              <a:latin typeface="Cambria"/>
              <a:ea typeface="Cambria"/>
              <a:cs typeface="Cambria"/>
              <a:sym typeface="Cambria"/>
            </a:endParaRPr>
          </a:p>
        </p:txBody>
      </p:sp>
      <p:sp>
        <p:nvSpPr>
          <p:cNvPr id="125" name="Google Shape;125;p2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351C75"/>
              </a:buClr>
              <a:buSzPts val="1800"/>
              <a:buFont typeface="Cambria"/>
              <a:buChar char="●"/>
            </a:pPr>
            <a:r>
              <a:rPr lang="en">
                <a:solidFill>
                  <a:srgbClr val="351C75"/>
                </a:solidFill>
                <a:latin typeface="Cambria"/>
                <a:ea typeface="Cambria"/>
                <a:cs typeface="Cambria"/>
                <a:sym typeface="Cambria"/>
              </a:rPr>
              <a:t>UPDATES ARE PUBLISHED MONTHLY</a:t>
            </a:r>
            <a:endParaRPr>
              <a:solidFill>
                <a:srgbClr val="351C75"/>
              </a:solidFill>
              <a:latin typeface="Cambria"/>
              <a:ea typeface="Cambria"/>
              <a:cs typeface="Cambria"/>
              <a:sym typeface="Cambria"/>
            </a:endParaRPr>
          </a:p>
          <a:p>
            <a:pPr marL="457200" lvl="0" indent="-342900" algn="l" rtl="0">
              <a:spcBef>
                <a:spcPts val="0"/>
              </a:spcBef>
              <a:spcAft>
                <a:spcPts val="0"/>
              </a:spcAft>
              <a:buClr>
                <a:srgbClr val="351C75"/>
              </a:buClr>
              <a:buSzPts val="1800"/>
              <a:buFont typeface="Cambria"/>
              <a:buChar char="●"/>
            </a:pPr>
            <a:r>
              <a:rPr lang="en">
                <a:solidFill>
                  <a:srgbClr val="351C75"/>
                </a:solidFill>
                <a:latin typeface="Cambria"/>
                <a:ea typeface="Cambria"/>
                <a:cs typeface="Cambria"/>
                <a:sym typeface="Cambria"/>
              </a:rPr>
              <a:t>POSTED IN CORE CURRICULUM CLASSROOMS</a:t>
            </a:r>
            <a:endParaRPr>
              <a:solidFill>
                <a:srgbClr val="351C75"/>
              </a:solidFill>
              <a:latin typeface="Cambria"/>
              <a:ea typeface="Cambria"/>
              <a:cs typeface="Cambria"/>
              <a:sym typeface="Cambria"/>
            </a:endParaRPr>
          </a:p>
          <a:p>
            <a:pPr marL="457200" lvl="0" indent="-342900" algn="l" rtl="0">
              <a:spcBef>
                <a:spcPts val="0"/>
              </a:spcBef>
              <a:spcAft>
                <a:spcPts val="0"/>
              </a:spcAft>
              <a:buClr>
                <a:srgbClr val="351C75"/>
              </a:buClr>
              <a:buSzPts val="1800"/>
              <a:buFont typeface="Cambria"/>
              <a:buChar char="●"/>
            </a:pPr>
            <a:r>
              <a:rPr lang="en">
                <a:solidFill>
                  <a:srgbClr val="351C75"/>
                </a:solidFill>
                <a:latin typeface="Cambria"/>
                <a:ea typeface="Cambria"/>
                <a:cs typeface="Cambria"/>
                <a:sym typeface="Cambria"/>
              </a:rPr>
              <a:t>POSTED ON THE SCHOLARSHIP BOARD</a:t>
            </a:r>
            <a:endParaRPr>
              <a:solidFill>
                <a:srgbClr val="351C75"/>
              </a:solidFill>
              <a:latin typeface="Cambria"/>
              <a:ea typeface="Cambria"/>
              <a:cs typeface="Cambria"/>
              <a:sym typeface="Cambria"/>
            </a:endParaRPr>
          </a:p>
          <a:p>
            <a:pPr marL="457200" lvl="0" indent="-342900" algn="l" rtl="0">
              <a:spcBef>
                <a:spcPts val="0"/>
              </a:spcBef>
              <a:spcAft>
                <a:spcPts val="0"/>
              </a:spcAft>
              <a:buClr>
                <a:srgbClr val="351C75"/>
              </a:buClr>
              <a:buSzPts val="1800"/>
              <a:buFont typeface="Cambria"/>
              <a:buChar char="●"/>
            </a:pPr>
            <a:r>
              <a:rPr lang="en">
                <a:solidFill>
                  <a:srgbClr val="351C75"/>
                </a:solidFill>
                <a:latin typeface="Cambria"/>
                <a:ea typeface="Cambria"/>
                <a:cs typeface="Cambria"/>
                <a:sym typeface="Cambria"/>
              </a:rPr>
              <a:t>AVAILABLE IN THE GUIDANCE OFFICE</a:t>
            </a:r>
            <a:endParaRPr>
              <a:solidFill>
                <a:srgbClr val="351C75"/>
              </a:solidFill>
              <a:latin typeface="Cambria"/>
              <a:ea typeface="Cambria"/>
              <a:cs typeface="Cambria"/>
              <a:sym typeface="Cambria"/>
            </a:endParaRPr>
          </a:p>
          <a:p>
            <a:pPr marL="457200" lvl="0" indent="-342900" algn="l" rtl="0">
              <a:spcBef>
                <a:spcPts val="0"/>
              </a:spcBef>
              <a:spcAft>
                <a:spcPts val="0"/>
              </a:spcAft>
              <a:buClr>
                <a:srgbClr val="351C75"/>
              </a:buClr>
              <a:buSzPts val="1800"/>
              <a:buFont typeface="Cambria"/>
              <a:buChar char="●"/>
            </a:pPr>
            <a:r>
              <a:rPr lang="en">
                <a:solidFill>
                  <a:srgbClr val="351C75"/>
                </a:solidFill>
                <a:latin typeface="Cambria"/>
                <a:ea typeface="Cambria"/>
                <a:cs typeface="Cambria"/>
                <a:sym typeface="Cambria"/>
              </a:rPr>
              <a:t>UNDER “GUIDANCE” ON THE WHC WEBSITE</a:t>
            </a:r>
            <a:endParaRPr>
              <a:solidFill>
                <a:srgbClr val="351C75"/>
              </a:solidFill>
              <a:latin typeface="Cambria"/>
              <a:ea typeface="Cambria"/>
              <a:cs typeface="Cambria"/>
              <a:sym typeface="Cambria"/>
            </a:endParaRPr>
          </a:p>
          <a:p>
            <a:pPr marL="457200" lvl="0" indent="-342900" algn="l" rtl="0">
              <a:spcBef>
                <a:spcPts val="0"/>
              </a:spcBef>
              <a:spcAft>
                <a:spcPts val="0"/>
              </a:spcAft>
              <a:buClr>
                <a:srgbClr val="351C75"/>
              </a:buClr>
              <a:buSzPts val="1800"/>
              <a:buFont typeface="Cambria"/>
              <a:buChar char="●"/>
            </a:pPr>
            <a:r>
              <a:rPr lang="en">
                <a:solidFill>
                  <a:srgbClr val="351C75"/>
                </a:solidFill>
                <a:latin typeface="Cambria"/>
                <a:ea typeface="Cambria"/>
                <a:cs typeface="Cambria"/>
                <a:sym typeface="Cambria"/>
              </a:rPr>
              <a:t>...OR FROM YOUR GUIDANCE COUSELLOR</a:t>
            </a:r>
            <a:endParaRPr>
              <a:solidFill>
                <a:srgbClr val="351C75"/>
              </a:solidFill>
              <a:latin typeface="Cambria"/>
              <a:ea typeface="Cambria"/>
              <a:cs typeface="Cambria"/>
              <a:sym typeface="Cambria"/>
            </a:endParaRPr>
          </a:p>
        </p:txBody>
      </p:sp>
      <p:pic>
        <p:nvPicPr>
          <p:cNvPr id="126" name="Google Shape;126;p22"/>
          <p:cNvPicPr preferRelativeResize="0"/>
          <p:nvPr/>
        </p:nvPicPr>
        <p:blipFill>
          <a:blip r:embed="rId3">
            <a:alphaModFix/>
          </a:blip>
          <a:stretch>
            <a:fillRect/>
          </a:stretch>
        </p:blipFill>
        <p:spPr>
          <a:xfrm>
            <a:off x="7883950" y="4046550"/>
            <a:ext cx="747500" cy="747500"/>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solidFill>
                  <a:srgbClr val="351C75"/>
                </a:solidFill>
                <a:latin typeface="Cambria"/>
                <a:ea typeface="Cambria"/>
                <a:cs typeface="Cambria"/>
                <a:sym typeface="Cambria"/>
              </a:rPr>
              <a:t>HINTS WHEN APPLYING</a:t>
            </a:r>
            <a:endParaRPr>
              <a:solidFill>
                <a:srgbClr val="351C75"/>
              </a:solidFill>
              <a:latin typeface="Cambria"/>
              <a:ea typeface="Cambria"/>
              <a:cs typeface="Cambria"/>
              <a:sym typeface="Cambria"/>
            </a:endParaRPr>
          </a:p>
        </p:txBody>
      </p:sp>
      <p:sp>
        <p:nvSpPr>
          <p:cNvPr id="139" name="Google Shape;139;p2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351C75"/>
              </a:buClr>
              <a:buSzPts val="1800"/>
              <a:buFont typeface="Cambria"/>
              <a:buChar char="●"/>
            </a:pPr>
            <a:r>
              <a:rPr lang="en">
                <a:solidFill>
                  <a:schemeClr val="tx1"/>
                </a:solidFill>
                <a:latin typeface="Cambria"/>
                <a:ea typeface="Cambria"/>
                <a:cs typeface="Cambria"/>
                <a:sym typeface="Cambria"/>
              </a:rPr>
              <a:t>READ THE APPLICATION THOROUGHLY</a:t>
            </a:r>
            <a:endParaRPr lang="en-US">
              <a:solidFill>
                <a:schemeClr val="tx1"/>
              </a:solidFill>
              <a:latin typeface="Cambria"/>
              <a:ea typeface="Cambria"/>
              <a:cs typeface="Cambria"/>
            </a:endParaRPr>
          </a:p>
          <a:p>
            <a:pPr marL="457200" lvl="0" indent="-342900" algn="l" rtl="0">
              <a:spcBef>
                <a:spcPts val="0"/>
              </a:spcBef>
              <a:spcAft>
                <a:spcPts val="0"/>
              </a:spcAft>
              <a:buClr>
                <a:srgbClr val="351C75"/>
              </a:buClr>
              <a:buSzPts val="1800"/>
              <a:buFont typeface="Cambria"/>
              <a:buChar char="●"/>
            </a:pPr>
            <a:r>
              <a:rPr lang="en">
                <a:solidFill>
                  <a:schemeClr val="tx1"/>
                </a:solidFill>
                <a:latin typeface="Cambria"/>
                <a:ea typeface="Cambria"/>
                <a:cs typeface="Cambria"/>
                <a:sym typeface="Cambria"/>
              </a:rPr>
              <a:t>NOTE THE DEADLINE</a:t>
            </a:r>
            <a:endParaRPr>
              <a:solidFill>
                <a:schemeClr val="tx1"/>
              </a:solidFill>
              <a:latin typeface="Cambria"/>
              <a:ea typeface="Cambria"/>
              <a:cs typeface="Cambria"/>
            </a:endParaRPr>
          </a:p>
          <a:p>
            <a:pPr marL="457200" lvl="0" indent="-342900" algn="l" rtl="0">
              <a:spcBef>
                <a:spcPts val="0"/>
              </a:spcBef>
              <a:spcAft>
                <a:spcPts val="0"/>
              </a:spcAft>
              <a:buClr>
                <a:srgbClr val="351C75"/>
              </a:buClr>
              <a:buSzPts val="1800"/>
              <a:buFont typeface="Cambria"/>
              <a:buChar char="●"/>
            </a:pPr>
            <a:r>
              <a:rPr lang="en">
                <a:solidFill>
                  <a:schemeClr val="tx1"/>
                </a:solidFill>
                <a:latin typeface="Cambria"/>
                <a:ea typeface="Cambria"/>
                <a:cs typeface="Cambria"/>
                <a:sym typeface="Cambria"/>
              </a:rPr>
              <a:t>WHAT DO YOU NEED??</a:t>
            </a:r>
            <a:endParaRPr>
              <a:solidFill>
                <a:schemeClr val="tx1"/>
              </a:solidFill>
              <a:latin typeface="Cambria"/>
              <a:ea typeface="Cambria"/>
              <a:cs typeface="Cambria"/>
            </a:endParaRPr>
          </a:p>
          <a:p>
            <a:pPr marL="914400" lvl="1" indent="-317500" algn="l" rtl="0">
              <a:spcBef>
                <a:spcPts val="0"/>
              </a:spcBef>
              <a:spcAft>
                <a:spcPts val="0"/>
              </a:spcAft>
              <a:buClr>
                <a:srgbClr val="351C75"/>
              </a:buClr>
              <a:buSzPts val="1400"/>
              <a:buFont typeface="Cambria"/>
              <a:buChar char="○"/>
            </a:pPr>
            <a:r>
              <a:rPr lang="en">
                <a:solidFill>
                  <a:schemeClr val="tx1"/>
                </a:solidFill>
                <a:latin typeface="Cambria"/>
                <a:ea typeface="Cambria"/>
                <a:cs typeface="Cambria"/>
                <a:sym typeface="Cambria"/>
              </a:rPr>
              <a:t>An essay, reference letters, transcripts</a:t>
            </a:r>
            <a:endParaRPr lang="en-US">
              <a:solidFill>
                <a:schemeClr val="tx1"/>
              </a:solidFill>
              <a:latin typeface="Cambria"/>
              <a:ea typeface="Cambria"/>
              <a:cs typeface="Cambria"/>
              <a:sym typeface="Cambria"/>
            </a:endParaRPr>
          </a:p>
          <a:p>
            <a:pPr marL="914400" lvl="1" indent="-317500" algn="l" rtl="0">
              <a:spcBef>
                <a:spcPts val="0"/>
              </a:spcBef>
              <a:spcAft>
                <a:spcPts val="0"/>
              </a:spcAft>
              <a:buClr>
                <a:srgbClr val="351C75"/>
              </a:buClr>
              <a:buSzPts val="1400"/>
              <a:buFont typeface="Cambria"/>
              <a:buChar char="○"/>
            </a:pPr>
            <a:r>
              <a:rPr lang="en-US">
                <a:solidFill>
                  <a:schemeClr val="tx1"/>
                </a:solidFill>
                <a:latin typeface="Cambria"/>
                <a:ea typeface="Cambria"/>
                <a:cs typeface="Cambria"/>
                <a:sym typeface="Cambria"/>
              </a:rPr>
              <a:t>Re-use the essay </a:t>
            </a:r>
            <a:r>
              <a:rPr lang="en-US" err="1">
                <a:solidFill>
                  <a:schemeClr val="tx1"/>
                </a:solidFill>
                <a:latin typeface="Cambria"/>
                <a:ea typeface="Cambria"/>
                <a:cs typeface="Cambria"/>
                <a:sym typeface="Cambria"/>
              </a:rPr>
              <a:t>tweeking</a:t>
            </a:r>
            <a:r>
              <a:rPr lang="en-US">
                <a:solidFill>
                  <a:schemeClr val="tx1"/>
                </a:solidFill>
                <a:latin typeface="Cambria"/>
                <a:ea typeface="Cambria"/>
                <a:cs typeface="Cambria"/>
                <a:sym typeface="Cambria"/>
              </a:rPr>
              <a:t> it specifically to each scholarship</a:t>
            </a:r>
            <a:endParaRPr lang="en-US">
              <a:solidFill>
                <a:schemeClr val="tx1"/>
              </a:solidFill>
              <a:latin typeface="Cambria"/>
              <a:ea typeface="Cambria"/>
              <a:cs typeface="Cambria"/>
            </a:endParaRPr>
          </a:p>
          <a:p>
            <a:pPr marL="457200" lvl="0" indent="-342900" algn="l" rtl="0">
              <a:spcBef>
                <a:spcPts val="0"/>
              </a:spcBef>
              <a:spcAft>
                <a:spcPts val="0"/>
              </a:spcAft>
              <a:buClr>
                <a:srgbClr val="351C75"/>
              </a:buClr>
              <a:buSzPts val="1800"/>
              <a:buFont typeface="Cambria"/>
              <a:buChar char="●"/>
            </a:pPr>
            <a:r>
              <a:rPr lang="en">
                <a:solidFill>
                  <a:schemeClr val="tx1"/>
                </a:solidFill>
                <a:latin typeface="Cambria"/>
                <a:ea typeface="Cambria"/>
                <a:cs typeface="Cambria"/>
                <a:sym typeface="Cambria"/>
              </a:rPr>
              <a:t>GET REFERENCES IN PLACE EARLY (TWO WEEKS)</a:t>
            </a:r>
            <a:endParaRPr>
              <a:solidFill>
                <a:schemeClr val="tx1"/>
              </a:solidFill>
              <a:latin typeface="Cambria"/>
              <a:ea typeface="Cambria"/>
              <a:cs typeface="Cambria"/>
            </a:endParaRPr>
          </a:p>
          <a:p>
            <a:pPr marL="457200" lvl="0" indent="-342900" algn="l" rtl="0">
              <a:spcBef>
                <a:spcPts val="0"/>
              </a:spcBef>
              <a:spcAft>
                <a:spcPts val="0"/>
              </a:spcAft>
              <a:buClr>
                <a:srgbClr val="351C75"/>
              </a:buClr>
              <a:buSzPts val="1800"/>
              <a:buFont typeface="Cambria"/>
              <a:buChar char="●"/>
            </a:pPr>
            <a:r>
              <a:rPr lang="en">
                <a:solidFill>
                  <a:schemeClr val="tx1"/>
                </a:solidFill>
                <a:latin typeface="Cambria"/>
                <a:ea typeface="Cambria"/>
                <a:cs typeface="Cambria"/>
                <a:sym typeface="Cambria"/>
              </a:rPr>
              <a:t>TRANSCRIPTS ARE AVAILABLE FROM MYPASS</a:t>
            </a:r>
            <a:endParaRPr>
              <a:solidFill>
                <a:schemeClr val="tx1"/>
              </a:solidFill>
              <a:latin typeface="Cambria"/>
              <a:ea typeface="Cambria"/>
              <a:cs typeface="Cambria"/>
            </a:endParaRPr>
          </a:p>
          <a:p>
            <a:pPr marL="457200" lvl="0" indent="-342900" algn="l" rtl="0">
              <a:spcBef>
                <a:spcPts val="0"/>
              </a:spcBef>
              <a:spcAft>
                <a:spcPts val="0"/>
              </a:spcAft>
              <a:buClr>
                <a:srgbClr val="351C75"/>
              </a:buClr>
              <a:buSzPts val="1800"/>
              <a:buFont typeface="Cambria"/>
              <a:buChar char="●"/>
            </a:pPr>
            <a:r>
              <a:rPr lang="en">
                <a:solidFill>
                  <a:schemeClr val="tx1"/>
                </a:solidFill>
                <a:latin typeface="Cambria"/>
                <a:ea typeface="Cambria"/>
                <a:cs typeface="Cambria"/>
                <a:sym typeface="Cambria"/>
              </a:rPr>
              <a:t>ACTIVITIES/ACHIEVEMENTS</a:t>
            </a:r>
            <a:endParaRPr>
              <a:solidFill>
                <a:schemeClr val="tx1"/>
              </a:solidFill>
              <a:latin typeface="Cambria"/>
              <a:ea typeface="Cambria"/>
              <a:cs typeface="Cambria"/>
              <a:sym typeface="Cambria"/>
            </a:endParaRPr>
          </a:p>
        </p:txBody>
      </p:sp>
      <p:pic>
        <p:nvPicPr>
          <p:cNvPr id="140" name="Google Shape;140;p24"/>
          <p:cNvPicPr preferRelativeResize="0"/>
          <p:nvPr/>
        </p:nvPicPr>
        <p:blipFill>
          <a:blip r:embed="rId3">
            <a:alphaModFix/>
          </a:blip>
          <a:stretch>
            <a:fillRect/>
          </a:stretch>
        </p:blipFill>
        <p:spPr>
          <a:xfrm>
            <a:off x="7883950" y="4046550"/>
            <a:ext cx="747500" cy="747500"/>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solidFill>
                  <a:srgbClr val="351C75"/>
                </a:solidFill>
                <a:latin typeface="Cambria"/>
                <a:ea typeface="Cambria"/>
                <a:cs typeface="Cambria"/>
                <a:sym typeface="Cambria"/>
              </a:rPr>
              <a:t>ACTIVITY PROFILE</a:t>
            </a:r>
            <a:endParaRPr>
              <a:solidFill>
                <a:srgbClr val="351C75"/>
              </a:solidFill>
              <a:latin typeface="Cambria"/>
              <a:ea typeface="Cambria"/>
              <a:cs typeface="Cambria"/>
              <a:sym typeface="Cambria"/>
            </a:endParaRPr>
          </a:p>
        </p:txBody>
      </p:sp>
      <p:sp>
        <p:nvSpPr>
          <p:cNvPr id="146" name="Google Shape;146;p25"/>
          <p:cNvSpPr txBox="1">
            <a:spLocks noGrp="1"/>
          </p:cNvSpPr>
          <p:nvPr>
            <p:ph type="body" idx="1"/>
          </p:nvPr>
        </p:nvSpPr>
        <p:spPr>
          <a:xfrm>
            <a:off x="311700" y="1152475"/>
            <a:ext cx="3806100" cy="18540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351C75"/>
              </a:buClr>
              <a:buSzPts val="1800"/>
              <a:buFont typeface="Cambria"/>
              <a:buChar char="●"/>
            </a:pPr>
            <a:r>
              <a:rPr lang="en">
                <a:solidFill>
                  <a:schemeClr val="tx1"/>
                </a:solidFill>
                <a:latin typeface="Cambria"/>
                <a:ea typeface="Cambria"/>
                <a:cs typeface="Cambria"/>
                <a:sym typeface="Cambria"/>
              </a:rPr>
              <a:t>SCHOOL ACTIVITIES</a:t>
            </a:r>
            <a:endParaRPr lang="en-US">
              <a:solidFill>
                <a:schemeClr val="tx1"/>
              </a:solidFill>
              <a:latin typeface="Cambria"/>
              <a:ea typeface="Cambria"/>
              <a:cs typeface="Cambria"/>
            </a:endParaRPr>
          </a:p>
          <a:p>
            <a:pPr marL="457200" lvl="0" indent="-342900" algn="l" rtl="0">
              <a:spcBef>
                <a:spcPts val="0"/>
              </a:spcBef>
              <a:spcAft>
                <a:spcPts val="0"/>
              </a:spcAft>
              <a:buClr>
                <a:srgbClr val="351C75"/>
              </a:buClr>
              <a:buSzPts val="1800"/>
              <a:buFont typeface="Cambria"/>
              <a:buChar char="●"/>
            </a:pPr>
            <a:r>
              <a:rPr lang="en">
                <a:solidFill>
                  <a:schemeClr val="tx1"/>
                </a:solidFill>
                <a:latin typeface="Cambria"/>
                <a:ea typeface="Cambria"/>
                <a:cs typeface="Cambria"/>
                <a:sym typeface="Cambria"/>
              </a:rPr>
              <a:t>COMMUNITY ACTIVITIES</a:t>
            </a:r>
            <a:endParaRPr>
              <a:solidFill>
                <a:schemeClr val="tx1"/>
              </a:solidFill>
              <a:latin typeface="Cambria"/>
              <a:ea typeface="Cambria"/>
              <a:cs typeface="Cambria"/>
            </a:endParaRPr>
          </a:p>
          <a:p>
            <a:pPr marL="457200" lvl="0" indent="-342900" algn="l" rtl="0">
              <a:spcBef>
                <a:spcPts val="0"/>
              </a:spcBef>
              <a:spcAft>
                <a:spcPts val="0"/>
              </a:spcAft>
              <a:buClr>
                <a:srgbClr val="351C75"/>
              </a:buClr>
              <a:buSzPts val="1800"/>
              <a:buFont typeface="Cambria"/>
              <a:buChar char="●"/>
            </a:pPr>
            <a:r>
              <a:rPr lang="en">
                <a:solidFill>
                  <a:schemeClr val="tx1"/>
                </a:solidFill>
                <a:latin typeface="Cambria"/>
                <a:ea typeface="Cambria"/>
                <a:cs typeface="Cambria"/>
                <a:sym typeface="Cambria"/>
              </a:rPr>
              <a:t>VOLUNTEER ACTIVITIES</a:t>
            </a:r>
            <a:endParaRPr>
              <a:solidFill>
                <a:schemeClr val="tx1"/>
              </a:solidFill>
              <a:latin typeface="Cambria"/>
              <a:ea typeface="Cambria"/>
              <a:cs typeface="Cambria"/>
            </a:endParaRPr>
          </a:p>
          <a:p>
            <a:pPr marL="457200" lvl="0" indent="-342900" algn="l" rtl="0">
              <a:spcBef>
                <a:spcPts val="0"/>
              </a:spcBef>
              <a:spcAft>
                <a:spcPts val="0"/>
              </a:spcAft>
              <a:buClr>
                <a:srgbClr val="351C75"/>
              </a:buClr>
              <a:buSzPts val="1800"/>
              <a:buFont typeface="Cambria"/>
              <a:buChar char="●"/>
            </a:pPr>
            <a:r>
              <a:rPr lang="en">
                <a:solidFill>
                  <a:schemeClr val="tx1"/>
                </a:solidFill>
                <a:latin typeface="Cambria"/>
                <a:ea typeface="Cambria"/>
                <a:cs typeface="Cambria"/>
                <a:sym typeface="Cambria"/>
              </a:rPr>
              <a:t>LEADERSHIP POSITIONS</a:t>
            </a:r>
            <a:endParaRPr>
              <a:solidFill>
                <a:schemeClr val="tx1"/>
              </a:solidFill>
              <a:latin typeface="Cambria"/>
              <a:ea typeface="Cambria"/>
              <a:cs typeface="Cambria"/>
            </a:endParaRPr>
          </a:p>
          <a:p>
            <a:pPr marL="457200" lvl="0" indent="-342900" algn="l" rtl="0">
              <a:spcBef>
                <a:spcPts val="0"/>
              </a:spcBef>
              <a:spcAft>
                <a:spcPts val="0"/>
              </a:spcAft>
              <a:buClr>
                <a:srgbClr val="351C75"/>
              </a:buClr>
              <a:buSzPts val="1800"/>
              <a:buFont typeface="Cambria"/>
              <a:buChar char="●"/>
            </a:pPr>
            <a:r>
              <a:rPr lang="en">
                <a:solidFill>
                  <a:schemeClr val="tx1"/>
                </a:solidFill>
                <a:latin typeface="Cambria"/>
                <a:ea typeface="Cambria"/>
                <a:cs typeface="Cambria"/>
                <a:sym typeface="Cambria"/>
              </a:rPr>
              <a:t>AWARDS &amp; RECOGNITIONS</a:t>
            </a:r>
            <a:endParaRPr>
              <a:solidFill>
                <a:schemeClr val="tx1"/>
              </a:solidFill>
              <a:latin typeface="Cambria"/>
              <a:ea typeface="Cambria"/>
              <a:cs typeface="Cambria"/>
              <a:sym typeface="Cambria"/>
            </a:endParaRPr>
          </a:p>
        </p:txBody>
      </p:sp>
      <p:graphicFrame>
        <p:nvGraphicFramePr>
          <p:cNvPr id="147" name="Google Shape;147;p25"/>
          <p:cNvGraphicFramePr/>
          <p:nvPr/>
        </p:nvGraphicFramePr>
        <p:xfrm>
          <a:off x="4500250" y="1152475"/>
          <a:ext cx="3996375" cy="1744950"/>
        </p:xfrm>
        <a:graphic>
          <a:graphicData uri="http://schemas.openxmlformats.org/drawingml/2006/table">
            <a:tbl>
              <a:tblPr>
                <a:noFill/>
                <a:tableStyleId>{D76EE1B3-4329-4A3E-A25F-4949A0787F25}</a:tableStyleId>
              </a:tblPr>
              <a:tblGrid>
                <a:gridCol w="1332125">
                  <a:extLst>
                    <a:ext uri="{9D8B030D-6E8A-4147-A177-3AD203B41FA5}">
                      <a16:colId xmlns:a16="http://schemas.microsoft.com/office/drawing/2014/main" val="20000"/>
                    </a:ext>
                  </a:extLst>
                </a:gridCol>
                <a:gridCol w="1506225">
                  <a:extLst>
                    <a:ext uri="{9D8B030D-6E8A-4147-A177-3AD203B41FA5}">
                      <a16:colId xmlns:a16="http://schemas.microsoft.com/office/drawing/2014/main" val="20001"/>
                    </a:ext>
                  </a:extLst>
                </a:gridCol>
                <a:gridCol w="1158025">
                  <a:extLst>
                    <a:ext uri="{9D8B030D-6E8A-4147-A177-3AD203B41FA5}">
                      <a16:colId xmlns:a16="http://schemas.microsoft.com/office/drawing/2014/main" val="20002"/>
                    </a:ext>
                  </a:extLst>
                </a:gridCol>
              </a:tblGrid>
              <a:tr h="581650">
                <a:tc>
                  <a:txBody>
                    <a:bodyPr/>
                    <a:lstStyle/>
                    <a:p>
                      <a:pPr marL="0" lvl="0" indent="0" algn="ctr" rtl="0">
                        <a:spcBef>
                          <a:spcPts val="0"/>
                        </a:spcBef>
                        <a:spcAft>
                          <a:spcPts val="0"/>
                        </a:spcAft>
                        <a:buNone/>
                      </a:pPr>
                      <a:r>
                        <a:rPr lang="en">
                          <a:solidFill>
                            <a:srgbClr val="351C75"/>
                          </a:solidFill>
                          <a:latin typeface="Cambria"/>
                          <a:ea typeface="Cambria"/>
                          <a:cs typeface="Cambria"/>
                          <a:sym typeface="Cambria"/>
                        </a:rPr>
                        <a:t>ACTIVITY</a:t>
                      </a:r>
                      <a:endParaRPr>
                        <a:solidFill>
                          <a:srgbClr val="351C75"/>
                        </a:solidFill>
                        <a:latin typeface="Cambria"/>
                        <a:ea typeface="Cambria"/>
                        <a:cs typeface="Cambria"/>
                        <a:sym typeface="Cambria"/>
                      </a:endParaRPr>
                    </a:p>
                  </a:txBody>
                  <a:tcPr marL="91425" marR="91425" marT="91425" marB="91425"/>
                </a:tc>
                <a:tc>
                  <a:txBody>
                    <a:bodyPr/>
                    <a:lstStyle/>
                    <a:p>
                      <a:pPr marL="0" lvl="0" indent="0" algn="ctr" rtl="0">
                        <a:spcBef>
                          <a:spcPts val="0"/>
                        </a:spcBef>
                        <a:spcAft>
                          <a:spcPts val="0"/>
                        </a:spcAft>
                        <a:buNone/>
                      </a:pPr>
                      <a:r>
                        <a:rPr lang="en">
                          <a:solidFill>
                            <a:srgbClr val="351C75"/>
                          </a:solidFill>
                          <a:latin typeface="Cambria"/>
                          <a:ea typeface="Cambria"/>
                          <a:cs typeface="Cambria"/>
                          <a:sym typeface="Cambria"/>
                        </a:rPr>
                        <a:t>TIME</a:t>
                      </a:r>
                      <a:endParaRPr>
                        <a:solidFill>
                          <a:srgbClr val="351C75"/>
                        </a:solidFill>
                        <a:latin typeface="Cambria"/>
                        <a:ea typeface="Cambria"/>
                        <a:cs typeface="Cambria"/>
                        <a:sym typeface="Cambria"/>
                      </a:endParaRPr>
                    </a:p>
                  </a:txBody>
                  <a:tcPr marL="91425" marR="91425" marT="91425" marB="91425"/>
                </a:tc>
                <a:tc>
                  <a:txBody>
                    <a:bodyPr/>
                    <a:lstStyle/>
                    <a:p>
                      <a:pPr marL="0" lvl="0" indent="0" algn="ctr" rtl="0">
                        <a:spcBef>
                          <a:spcPts val="0"/>
                        </a:spcBef>
                        <a:spcAft>
                          <a:spcPts val="0"/>
                        </a:spcAft>
                        <a:buNone/>
                      </a:pPr>
                      <a:r>
                        <a:rPr lang="en">
                          <a:solidFill>
                            <a:srgbClr val="351C75"/>
                          </a:solidFill>
                          <a:latin typeface="Cambria"/>
                          <a:ea typeface="Cambria"/>
                          <a:cs typeface="Cambria"/>
                          <a:sym typeface="Cambria"/>
                        </a:rPr>
                        <a:t>DURATION</a:t>
                      </a:r>
                      <a:endParaRPr>
                        <a:solidFill>
                          <a:srgbClr val="351C75"/>
                        </a:solidFill>
                        <a:latin typeface="Cambria"/>
                        <a:ea typeface="Cambria"/>
                        <a:cs typeface="Cambria"/>
                        <a:sym typeface="Cambria"/>
                      </a:endParaRPr>
                    </a:p>
                  </a:txBody>
                  <a:tcPr marL="91425" marR="91425" marT="91425" marB="91425"/>
                </a:tc>
                <a:extLst>
                  <a:ext uri="{0D108BD9-81ED-4DB2-BD59-A6C34878D82A}">
                    <a16:rowId xmlns:a16="http://schemas.microsoft.com/office/drawing/2014/main" val="10000"/>
                  </a:ext>
                </a:extLst>
              </a:tr>
              <a:tr h="581650">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1"/>
                  </a:ext>
                </a:extLst>
              </a:tr>
              <a:tr h="581650">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2"/>
                  </a:ext>
                </a:extLst>
              </a:tr>
            </a:tbl>
          </a:graphicData>
        </a:graphic>
      </p:graphicFrame>
      <p:pic>
        <p:nvPicPr>
          <p:cNvPr id="148" name="Google Shape;148;p25"/>
          <p:cNvPicPr preferRelativeResize="0"/>
          <p:nvPr/>
        </p:nvPicPr>
        <p:blipFill>
          <a:blip r:embed="rId3">
            <a:alphaModFix/>
          </a:blip>
          <a:stretch>
            <a:fillRect/>
          </a:stretch>
        </p:blipFill>
        <p:spPr>
          <a:xfrm>
            <a:off x="7883950" y="4046550"/>
            <a:ext cx="747500" cy="747500"/>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2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solidFill>
                  <a:schemeClr val="tx1"/>
                </a:solidFill>
                <a:latin typeface="Cambria"/>
                <a:ea typeface="Cambria"/>
                <a:cs typeface="Cambria"/>
                <a:sym typeface="Cambria"/>
              </a:rPr>
              <a:t>TIPS</a:t>
            </a:r>
            <a:endParaRPr>
              <a:solidFill>
                <a:schemeClr val="tx1"/>
              </a:solidFill>
              <a:latin typeface="Cambria"/>
              <a:ea typeface="Cambria"/>
              <a:cs typeface="Cambria"/>
              <a:sym typeface="Cambria"/>
            </a:endParaRPr>
          </a:p>
        </p:txBody>
      </p:sp>
      <p:sp>
        <p:nvSpPr>
          <p:cNvPr id="154" name="Google Shape;154;p26"/>
          <p:cNvSpPr txBox="1">
            <a:spLocks noGrp="1"/>
          </p:cNvSpPr>
          <p:nvPr>
            <p:ph type="body" idx="1"/>
          </p:nvPr>
        </p:nvSpPr>
        <p:spPr>
          <a:xfrm>
            <a:off x="474985" y="1288547"/>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351C75"/>
              </a:buClr>
              <a:buSzPts val="1800"/>
              <a:buFont typeface="Cambria"/>
              <a:buChar char="●"/>
            </a:pPr>
            <a:r>
              <a:rPr lang="en">
                <a:solidFill>
                  <a:schemeClr val="tx1"/>
                </a:solidFill>
                <a:latin typeface="Cambria"/>
                <a:ea typeface="Cambria"/>
                <a:cs typeface="Cambria"/>
                <a:sym typeface="Cambria"/>
              </a:rPr>
              <a:t>MOST SCHOLARSHIPS ARE COMPETITIVE - CHOOSE WISELY</a:t>
            </a:r>
            <a:endParaRPr lang="en-US">
              <a:solidFill>
                <a:schemeClr val="tx1"/>
              </a:solidFill>
              <a:latin typeface="Cambria"/>
              <a:ea typeface="Cambria"/>
              <a:cs typeface="Cambria"/>
            </a:endParaRPr>
          </a:p>
          <a:p>
            <a:pPr marL="457200" lvl="0" indent="-342900" algn="l" rtl="0">
              <a:spcBef>
                <a:spcPts val="0"/>
              </a:spcBef>
              <a:spcAft>
                <a:spcPts val="0"/>
              </a:spcAft>
              <a:buClr>
                <a:srgbClr val="351C75"/>
              </a:buClr>
              <a:buSzPts val="1800"/>
              <a:buFont typeface="Cambria"/>
              <a:buChar char="●"/>
            </a:pPr>
            <a:r>
              <a:rPr lang="en">
                <a:solidFill>
                  <a:schemeClr val="tx1"/>
                </a:solidFill>
                <a:latin typeface="Cambria"/>
                <a:ea typeface="Cambria"/>
                <a:cs typeface="Cambria"/>
                <a:sym typeface="Cambria"/>
              </a:rPr>
              <a:t>DO A </a:t>
            </a:r>
            <a:r>
              <a:rPr lang="en" u="sng">
                <a:solidFill>
                  <a:schemeClr val="tx1"/>
                </a:solidFill>
                <a:latin typeface="Cambria"/>
                <a:ea typeface="Cambria"/>
                <a:cs typeface="Cambria"/>
                <a:sym typeface="Cambria"/>
              </a:rPr>
              <a:t>GREAT </a:t>
            </a:r>
            <a:r>
              <a:rPr lang="en">
                <a:solidFill>
                  <a:schemeClr val="tx1"/>
                </a:solidFill>
                <a:latin typeface="Cambria"/>
                <a:ea typeface="Cambria"/>
                <a:cs typeface="Cambria"/>
                <a:sym typeface="Cambria"/>
              </a:rPr>
              <a:t>JOB ON SOME SCHOLARSHIPS VS AN AVERAGE JOB ON ALL SCHOLARSHIPS</a:t>
            </a:r>
            <a:endParaRPr>
              <a:solidFill>
                <a:schemeClr val="tx1"/>
              </a:solidFill>
              <a:latin typeface="Cambria"/>
              <a:ea typeface="Cambria"/>
              <a:cs typeface="Cambria"/>
            </a:endParaRPr>
          </a:p>
          <a:p>
            <a:pPr marL="457200" lvl="0" indent="-342900" algn="l" rtl="0">
              <a:spcBef>
                <a:spcPts val="0"/>
              </a:spcBef>
              <a:spcAft>
                <a:spcPts val="0"/>
              </a:spcAft>
              <a:buClr>
                <a:srgbClr val="351C75"/>
              </a:buClr>
              <a:buSzPts val="1800"/>
              <a:buFont typeface="Cambria"/>
              <a:buChar char="●"/>
            </a:pPr>
            <a:r>
              <a:rPr lang="en">
                <a:solidFill>
                  <a:schemeClr val="tx1"/>
                </a:solidFill>
                <a:latin typeface="Cambria"/>
                <a:ea typeface="Cambria"/>
                <a:cs typeface="Cambria"/>
                <a:sym typeface="Cambria"/>
              </a:rPr>
              <a:t>YOUR APPLICATION IS YOUR FIRST COMMUNICATION………………... </a:t>
            </a:r>
            <a:r>
              <a:rPr lang="en" u="sng">
                <a:solidFill>
                  <a:schemeClr val="tx1"/>
                </a:solidFill>
                <a:latin typeface="Cambria"/>
                <a:ea typeface="Cambria"/>
                <a:cs typeface="Cambria"/>
                <a:sym typeface="Cambria"/>
              </a:rPr>
              <a:t>SO SELL YOURSELF!</a:t>
            </a:r>
            <a:endParaRPr lang="en-US" u="sng">
              <a:solidFill>
                <a:schemeClr val="tx1"/>
              </a:solidFill>
              <a:latin typeface="Cambria"/>
              <a:ea typeface="Cambria"/>
              <a:cs typeface="Cambria"/>
            </a:endParaRPr>
          </a:p>
          <a:p>
            <a:pPr marL="457200" lvl="0" indent="-342900" algn="l" rtl="0">
              <a:spcBef>
                <a:spcPts val="0"/>
              </a:spcBef>
              <a:spcAft>
                <a:spcPts val="0"/>
              </a:spcAft>
              <a:buClr>
                <a:srgbClr val="351C75"/>
              </a:buClr>
              <a:buSzPts val="1800"/>
              <a:buFont typeface="Cambria"/>
              <a:buChar char="●"/>
            </a:pPr>
            <a:r>
              <a:rPr lang="en-US">
                <a:solidFill>
                  <a:schemeClr val="tx1"/>
                </a:solidFill>
                <a:latin typeface="Cambria"/>
                <a:ea typeface="Cambria"/>
                <a:cs typeface="Cambria"/>
                <a:sym typeface="Cambria"/>
              </a:rPr>
              <a:t>Don’t avoid the ones that have essays, because less kids apply for them.</a:t>
            </a:r>
            <a:endParaRPr lang="en-US">
              <a:solidFill>
                <a:schemeClr val="tx1"/>
              </a:solidFill>
              <a:latin typeface="Cambria"/>
              <a:ea typeface="Cambria"/>
              <a:cs typeface="Cambria"/>
            </a:endParaRPr>
          </a:p>
          <a:p>
            <a:pPr marL="457200" lvl="0" indent="-342900" algn="l" rtl="0">
              <a:spcBef>
                <a:spcPts val="0"/>
              </a:spcBef>
              <a:spcAft>
                <a:spcPts val="0"/>
              </a:spcAft>
              <a:buClr>
                <a:srgbClr val="351C75"/>
              </a:buClr>
              <a:buSzPts val="1800"/>
              <a:buFont typeface="Cambria"/>
              <a:buChar char="●"/>
            </a:pPr>
            <a:r>
              <a:rPr lang="en-US">
                <a:solidFill>
                  <a:schemeClr val="tx1"/>
                </a:solidFill>
                <a:latin typeface="Cambria"/>
                <a:ea typeface="Cambria"/>
                <a:cs typeface="Cambria"/>
                <a:sym typeface="Cambria"/>
              </a:rPr>
              <a:t>Create a scholarship specific email address</a:t>
            </a:r>
            <a:endParaRPr lang="en-US">
              <a:solidFill>
                <a:schemeClr val="tx1"/>
              </a:solidFill>
              <a:latin typeface="Cambria"/>
              <a:ea typeface="Cambria"/>
              <a:cs typeface="Cambria"/>
            </a:endParaRPr>
          </a:p>
          <a:p>
            <a:pPr marL="114300" lvl="0" indent="0" algn="l" rtl="0">
              <a:spcBef>
                <a:spcPts val="0"/>
              </a:spcBef>
              <a:spcAft>
                <a:spcPts val="0"/>
              </a:spcAft>
              <a:buClr>
                <a:srgbClr val="351C75"/>
              </a:buClr>
              <a:buSzPts val="1800"/>
              <a:buNone/>
            </a:pPr>
            <a:endParaRPr lang="en-US">
              <a:solidFill>
                <a:srgbClr val="351C75"/>
              </a:solidFill>
              <a:latin typeface="Cambria"/>
              <a:ea typeface="Cambria"/>
              <a:cs typeface="Cambria"/>
              <a:sym typeface="Cambria"/>
            </a:endParaRPr>
          </a:p>
        </p:txBody>
      </p:sp>
      <p:pic>
        <p:nvPicPr>
          <p:cNvPr id="155" name="Google Shape;155;p26"/>
          <p:cNvPicPr preferRelativeResize="0"/>
          <p:nvPr/>
        </p:nvPicPr>
        <p:blipFill>
          <a:blip r:embed="rId3">
            <a:alphaModFix/>
          </a:blip>
          <a:stretch>
            <a:fillRect/>
          </a:stretch>
        </p:blipFill>
        <p:spPr>
          <a:xfrm>
            <a:off x="7883950" y="4046550"/>
            <a:ext cx="747500" cy="747500"/>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3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solidFill>
                  <a:schemeClr val="tx1"/>
                </a:solidFill>
                <a:latin typeface="Cambria"/>
                <a:ea typeface="Cambria"/>
                <a:cs typeface="Cambria"/>
                <a:sym typeface="Cambria"/>
              </a:rPr>
              <a:t>PERSONAL FINANCING</a:t>
            </a:r>
            <a:endParaRPr lang="en-US">
              <a:solidFill>
                <a:schemeClr val="tx1"/>
              </a:solidFill>
              <a:latin typeface="Cambria"/>
              <a:ea typeface="Cambria"/>
              <a:cs typeface="Cambria"/>
            </a:endParaRPr>
          </a:p>
        </p:txBody>
      </p:sp>
      <p:sp>
        <p:nvSpPr>
          <p:cNvPr id="182" name="Google Shape;182;p3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351C75"/>
              </a:buClr>
              <a:buSzPts val="1800"/>
              <a:buFont typeface="Cambria"/>
              <a:buChar char="●"/>
            </a:pPr>
            <a:r>
              <a:rPr lang="en">
                <a:solidFill>
                  <a:schemeClr val="tx1"/>
                </a:solidFill>
                <a:latin typeface="Cambria"/>
                <a:ea typeface="Cambria"/>
                <a:cs typeface="Cambria"/>
                <a:sym typeface="Cambria"/>
              </a:rPr>
              <a:t>Save money</a:t>
            </a:r>
            <a:endParaRPr lang="en-US">
              <a:solidFill>
                <a:schemeClr val="tx1"/>
              </a:solidFill>
              <a:latin typeface="Cambria"/>
              <a:ea typeface="Cambria"/>
              <a:cs typeface="Cambria"/>
            </a:endParaRPr>
          </a:p>
          <a:p>
            <a:pPr marL="457200" lvl="0" indent="-342900" algn="l" rtl="0">
              <a:spcBef>
                <a:spcPts val="0"/>
              </a:spcBef>
              <a:spcAft>
                <a:spcPts val="0"/>
              </a:spcAft>
              <a:buClr>
                <a:srgbClr val="351C75"/>
              </a:buClr>
              <a:buSzPts val="1800"/>
              <a:buFont typeface="Cambria"/>
              <a:buChar char="●"/>
            </a:pPr>
            <a:r>
              <a:rPr lang="en">
                <a:solidFill>
                  <a:schemeClr val="tx1"/>
                </a:solidFill>
                <a:latin typeface="Cambria"/>
                <a:ea typeface="Cambria"/>
                <a:cs typeface="Cambria"/>
                <a:sym typeface="Cambria"/>
              </a:rPr>
              <a:t>Work/Summer</a:t>
            </a:r>
            <a:endParaRPr>
              <a:solidFill>
                <a:schemeClr val="tx1"/>
              </a:solidFill>
              <a:latin typeface="Cambria"/>
              <a:ea typeface="Cambria"/>
              <a:cs typeface="Cambria"/>
            </a:endParaRPr>
          </a:p>
          <a:p>
            <a:pPr marL="457200" lvl="0" indent="-342900" algn="l" rtl="0">
              <a:spcBef>
                <a:spcPts val="0"/>
              </a:spcBef>
              <a:spcAft>
                <a:spcPts val="0"/>
              </a:spcAft>
              <a:buClr>
                <a:srgbClr val="351C75"/>
              </a:buClr>
              <a:buSzPts val="1800"/>
              <a:buFont typeface="Cambria"/>
              <a:buChar char="●"/>
            </a:pPr>
            <a:r>
              <a:rPr lang="en">
                <a:solidFill>
                  <a:schemeClr val="tx1"/>
                </a:solidFill>
                <a:latin typeface="Cambria"/>
                <a:ea typeface="Cambria"/>
                <a:cs typeface="Cambria"/>
                <a:sym typeface="Cambria"/>
              </a:rPr>
              <a:t>Trust Funds</a:t>
            </a:r>
            <a:endParaRPr>
              <a:solidFill>
                <a:schemeClr val="tx1"/>
              </a:solidFill>
              <a:latin typeface="Cambria"/>
              <a:ea typeface="Cambria"/>
              <a:cs typeface="Cambria"/>
            </a:endParaRPr>
          </a:p>
          <a:p>
            <a:pPr marL="457200" lvl="0" indent="-342900" algn="l" rtl="0">
              <a:spcBef>
                <a:spcPts val="0"/>
              </a:spcBef>
              <a:spcAft>
                <a:spcPts val="0"/>
              </a:spcAft>
              <a:buClr>
                <a:srgbClr val="351C75"/>
              </a:buClr>
              <a:buSzPts val="1800"/>
              <a:buFont typeface="Cambria"/>
              <a:buChar char="●"/>
            </a:pPr>
            <a:r>
              <a:rPr lang="en">
                <a:solidFill>
                  <a:schemeClr val="tx1"/>
                </a:solidFill>
                <a:latin typeface="Cambria"/>
                <a:ea typeface="Cambria"/>
                <a:cs typeface="Cambria"/>
                <a:sym typeface="Cambria"/>
              </a:rPr>
              <a:t>RESP</a:t>
            </a:r>
            <a:endParaRPr>
              <a:solidFill>
                <a:schemeClr val="tx1"/>
              </a:solidFill>
              <a:latin typeface="Cambria"/>
              <a:ea typeface="Cambria"/>
              <a:cs typeface="Cambria"/>
            </a:endParaRPr>
          </a:p>
          <a:p>
            <a:pPr marL="457200" lvl="0" indent="-342900" algn="l" rtl="0">
              <a:spcBef>
                <a:spcPts val="0"/>
              </a:spcBef>
              <a:spcAft>
                <a:spcPts val="0"/>
              </a:spcAft>
              <a:buClr>
                <a:srgbClr val="351C75"/>
              </a:buClr>
              <a:buSzPts val="1800"/>
              <a:buFont typeface="Cambria"/>
              <a:buChar char="●"/>
            </a:pPr>
            <a:r>
              <a:rPr lang="en">
                <a:solidFill>
                  <a:schemeClr val="tx1"/>
                </a:solidFill>
                <a:latin typeface="Cambria"/>
                <a:ea typeface="Cambria"/>
                <a:cs typeface="Cambria"/>
                <a:sym typeface="Cambria"/>
              </a:rPr>
              <a:t>Scholarships</a:t>
            </a:r>
            <a:endParaRPr>
              <a:solidFill>
                <a:schemeClr val="tx1"/>
              </a:solidFill>
              <a:latin typeface="Cambria"/>
              <a:ea typeface="Cambria"/>
              <a:cs typeface="Cambria"/>
            </a:endParaRPr>
          </a:p>
          <a:p>
            <a:pPr marL="457200" lvl="0" indent="-342900" algn="l" rtl="0">
              <a:spcBef>
                <a:spcPts val="0"/>
              </a:spcBef>
              <a:spcAft>
                <a:spcPts val="0"/>
              </a:spcAft>
              <a:buClr>
                <a:srgbClr val="351C75"/>
              </a:buClr>
              <a:buSzPts val="1800"/>
              <a:buFont typeface="Cambria"/>
              <a:buChar char="●"/>
            </a:pPr>
            <a:r>
              <a:rPr lang="en">
                <a:solidFill>
                  <a:schemeClr val="tx1"/>
                </a:solidFill>
                <a:latin typeface="Cambria"/>
                <a:ea typeface="Cambria"/>
                <a:cs typeface="Cambria"/>
                <a:sym typeface="Cambria"/>
              </a:rPr>
              <a:t>Student Loans - Government</a:t>
            </a:r>
            <a:endParaRPr>
              <a:solidFill>
                <a:schemeClr val="tx1"/>
              </a:solidFill>
              <a:latin typeface="Cambria"/>
              <a:ea typeface="Cambria"/>
              <a:cs typeface="Cambria"/>
            </a:endParaRPr>
          </a:p>
          <a:p>
            <a:pPr marL="2286000" lvl="4" indent="-317500" algn="l" rtl="0">
              <a:spcBef>
                <a:spcPts val="0"/>
              </a:spcBef>
              <a:spcAft>
                <a:spcPts val="0"/>
              </a:spcAft>
              <a:buClr>
                <a:srgbClr val="351C75"/>
              </a:buClr>
              <a:buSzPts val="1400"/>
              <a:buFont typeface="Cambria"/>
              <a:buChar char="○"/>
            </a:pPr>
            <a:r>
              <a:rPr lang="en">
                <a:solidFill>
                  <a:schemeClr val="tx1"/>
                </a:solidFill>
                <a:latin typeface="Cambria"/>
                <a:ea typeface="Cambria"/>
                <a:cs typeface="Cambria"/>
                <a:sym typeface="Cambria"/>
              </a:rPr>
              <a:t>Banks - Line of Credit</a:t>
            </a:r>
            <a:endParaRPr>
              <a:solidFill>
                <a:schemeClr val="tx1"/>
              </a:solidFill>
              <a:latin typeface="Cambria"/>
              <a:ea typeface="Cambria"/>
              <a:cs typeface="Cambria"/>
              <a:sym typeface="Cambria"/>
            </a:endParaRPr>
          </a:p>
          <a:p>
            <a:pPr marL="2286000" lvl="0" indent="0" algn="l" rtl="0">
              <a:spcBef>
                <a:spcPts val="1600"/>
              </a:spcBef>
              <a:spcAft>
                <a:spcPts val="1600"/>
              </a:spcAft>
              <a:buNone/>
            </a:pPr>
            <a:endParaRPr/>
          </a:p>
        </p:txBody>
      </p:sp>
      <p:pic>
        <p:nvPicPr>
          <p:cNvPr id="183" name="Google Shape;183;p30"/>
          <p:cNvPicPr preferRelativeResize="0"/>
          <p:nvPr/>
        </p:nvPicPr>
        <p:blipFill>
          <a:blip r:embed="rId3">
            <a:alphaModFix/>
          </a:blip>
          <a:stretch>
            <a:fillRect/>
          </a:stretch>
        </p:blipFill>
        <p:spPr>
          <a:xfrm>
            <a:off x="7883950" y="4046550"/>
            <a:ext cx="747500" cy="747500"/>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4E30B-C393-3502-3884-8DE2CF395FA1}"/>
              </a:ext>
            </a:extLst>
          </p:cNvPr>
          <p:cNvSpPr>
            <a:spLocks noGrp="1"/>
          </p:cNvSpPr>
          <p:nvPr>
            <p:ph type="title"/>
          </p:nvPr>
        </p:nvSpPr>
        <p:spPr/>
        <p:txBody>
          <a:bodyPr/>
          <a:lstStyle/>
          <a:p>
            <a:r>
              <a:rPr lang="en-US"/>
              <a:t>WH CROXFORD GUIDANCE COUNSELLOR TEAM </a:t>
            </a:r>
          </a:p>
        </p:txBody>
      </p:sp>
      <p:sp>
        <p:nvSpPr>
          <p:cNvPr id="3" name="Text Placeholder 2">
            <a:extLst>
              <a:ext uri="{FF2B5EF4-FFF2-40B4-BE49-F238E27FC236}">
                <a16:creationId xmlns:a16="http://schemas.microsoft.com/office/drawing/2014/main" id="{916075D8-AEFD-846C-9616-ABCD1FF6E012}"/>
              </a:ext>
            </a:extLst>
          </p:cNvPr>
          <p:cNvSpPr>
            <a:spLocks noGrp="1"/>
          </p:cNvSpPr>
          <p:nvPr>
            <p:ph type="body" idx="1"/>
          </p:nvPr>
        </p:nvSpPr>
        <p:spPr/>
        <p:txBody>
          <a:bodyPr/>
          <a:lstStyle/>
          <a:p>
            <a:pPr>
              <a:lnSpc>
                <a:spcPct val="114999"/>
              </a:lnSpc>
              <a:buNone/>
            </a:pPr>
            <a:endParaRPr lang="en-US" sz="1100" b="1">
              <a:solidFill>
                <a:srgbClr val="242424"/>
              </a:solidFill>
            </a:endParaRPr>
          </a:p>
          <a:p>
            <a:pPr>
              <a:lnSpc>
                <a:spcPct val="114999"/>
              </a:lnSpc>
              <a:buNone/>
            </a:pPr>
            <a:r>
              <a:rPr lang="en-US">
                <a:solidFill>
                  <a:srgbClr val="242424"/>
                </a:solidFill>
              </a:rPr>
              <a:t>If you surname starts with:</a:t>
            </a:r>
            <a:endParaRPr lang="en-US"/>
          </a:p>
          <a:p>
            <a:pPr>
              <a:lnSpc>
                <a:spcPct val="114999"/>
              </a:lnSpc>
              <a:buNone/>
            </a:pPr>
            <a:r>
              <a:rPr lang="en-US">
                <a:solidFill>
                  <a:srgbClr val="242424"/>
                </a:solidFill>
              </a:rPr>
              <a:t>A-G Paulette </a:t>
            </a:r>
            <a:r>
              <a:rPr lang="en-US" err="1">
                <a:solidFill>
                  <a:srgbClr val="242424"/>
                </a:solidFill>
              </a:rPr>
              <a:t>Morck</a:t>
            </a:r>
            <a:r>
              <a:rPr lang="en-US">
                <a:solidFill>
                  <a:srgbClr val="242424"/>
                </a:solidFill>
              </a:rPr>
              <a:t> </a:t>
            </a:r>
            <a:r>
              <a:rPr lang="en-US" u="sng">
                <a:solidFill>
                  <a:srgbClr val="0563C1"/>
                </a:solidFill>
                <a:hlinkClick r:id="rId2"/>
              </a:rPr>
              <a:t>pmorck@rockyview.ab.ca</a:t>
            </a:r>
            <a:r>
              <a:rPr lang="en-US">
                <a:solidFill>
                  <a:srgbClr val="242424"/>
                </a:solidFill>
              </a:rPr>
              <a:t> appts can be booked at </a:t>
            </a:r>
            <a:r>
              <a:rPr lang="en-US" u="sng">
                <a:solidFill>
                  <a:srgbClr val="0563C1"/>
                </a:solidFill>
                <a:hlinkClick r:id="rId3"/>
              </a:rPr>
              <a:t>https://bit.ly/bookingmorck</a:t>
            </a:r>
            <a:endParaRPr lang="en-US"/>
          </a:p>
          <a:p>
            <a:pPr>
              <a:lnSpc>
                <a:spcPct val="114999"/>
              </a:lnSpc>
              <a:buNone/>
            </a:pPr>
            <a:endParaRPr lang="en-US"/>
          </a:p>
          <a:p>
            <a:pPr>
              <a:lnSpc>
                <a:spcPct val="114999"/>
              </a:lnSpc>
              <a:buNone/>
            </a:pPr>
            <a:r>
              <a:rPr lang="en-US">
                <a:solidFill>
                  <a:srgbClr val="242424"/>
                </a:solidFill>
              </a:rPr>
              <a:t>H-0 Amy Ross </a:t>
            </a:r>
            <a:r>
              <a:rPr lang="en-US" u="sng">
                <a:solidFill>
                  <a:srgbClr val="0563C1"/>
                </a:solidFill>
                <a:hlinkClick r:id="rId4"/>
              </a:rPr>
              <a:t>aross@rockyview.ab.ca</a:t>
            </a:r>
            <a:r>
              <a:rPr lang="en-US">
                <a:solidFill>
                  <a:srgbClr val="242424"/>
                </a:solidFill>
              </a:rPr>
              <a:t> appts can be booked at </a:t>
            </a:r>
            <a:r>
              <a:rPr lang="en-US" u="sng">
                <a:solidFill>
                  <a:srgbClr val="0563C1"/>
                </a:solidFill>
                <a:hlinkClick r:id="rId5"/>
              </a:rPr>
              <a:t>https://bit.ly/bookingross</a:t>
            </a:r>
            <a:endParaRPr lang="en-US"/>
          </a:p>
          <a:p>
            <a:pPr>
              <a:lnSpc>
                <a:spcPct val="114999"/>
              </a:lnSpc>
              <a:buNone/>
            </a:pPr>
            <a:endParaRPr lang="en-US"/>
          </a:p>
          <a:p>
            <a:pPr>
              <a:lnSpc>
                <a:spcPct val="114999"/>
              </a:lnSpc>
              <a:buNone/>
            </a:pPr>
            <a:r>
              <a:rPr lang="en-US">
                <a:solidFill>
                  <a:srgbClr val="242424"/>
                </a:solidFill>
              </a:rPr>
              <a:t>P-Z Alana Orchard </a:t>
            </a:r>
            <a:r>
              <a:rPr lang="en-US" u="sng">
                <a:solidFill>
                  <a:srgbClr val="0563C1"/>
                </a:solidFill>
                <a:hlinkClick r:id="rId6"/>
              </a:rPr>
              <a:t>aorchard@rockyview.ab.ca</a:t>
            </a:r>
            <a:r>
              <a:rPr lang="en-US">
                <a:solidFill>
                  <a:srgbClr val="242424"/>
                </a:solidFill>
              </a:rPr>
              <a:t> appts can be booked at </a:t>
            </a:r>
            <a:r>
              <a:rPr lang="en-US" u="sng">
                <a:solidFill>
                  <a:srgbClr val="0563C1"/>
                </a:solidFill>
                <a:hlinkClick r:id="rId7"/>
              </a:rPr>
              <a:t>https://bit.ly/bookingorchard</a:t>
            </a:r>
            <a:endParaRPr lang="en-US"/>
          </a:p>
          <a:p>
            <a:pPr marL="114300" indent="0">
              <a:lnSpc>
                <a:spcPct val="114999"/>
              </a:lnSpc>
              <a:buNone/>
            </a:pPr>
            <a:endParaRPr lang="en-US"/>
          </a:p>
        </p:txBody>
      </p:sp>
    </p:spTree>
    <p:extLst>
      <p:ext uri="{BB962C8B-B14F-4D97-AF65-F5344CB8AC3E}">
        <p14:creationId xmlns:p14="http://schemas.microsoft.com/office/powerpoint/2010/main" val="130524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D1793-98EB-4612-95EF-7C939BAE2AED}"/>
              </a:ext>
            </a:extLst>
          </p:cNvPr>
          <p:cNvSpPr>
            <a:spLocks noGrp="1"/>
          </p:cNvSpPr>
          <p:nvPr>
            <p:ph type="title"/>
          </p:nvPr>
        </p:nvSpPr>
        <p:spPr>
          <a:xfrm>
            <a:off x="311700" y="704605"/>
            <a:ext cx="8520600" cy="480238"/>
          </a:xfrm>
        </p:spPr>
        <p:txBody>
          <a:bodyPr/>
          <a:lstStyle/>
          <a:p>
            <a:r>
              <a:rPr lang="en-US"/>
              <a:t>Why are Scholarships Important?</a:t>
            </a:r>
            <a:br>
              <a:rPr lang="en-US"/>
            </a:br>
            <a:br>
              <a:rPr lang="en-US"/>
            </a:br>
            <a:br>
              <a:rPr lang="en-US"/>
            </a:br>
            <a:br>
              <a:rPr lang="en-US"/>
            </a:br>
            <a:br>
              <a:rPr lang="en-US"/>
            </a:br>
            <a:r>
              <a:rPr lang="en-US" sz="2400"/>
              <a:t>Estimated living expenses</a:t>
            </a:r>
            <a:br>
              <a:rPr lang="en-US" sz="2400"/>
            </a:br>
            <a:r>
              <a:rPr lang="en-US" sz="2400"/>
              <a:t>With parents = $ 2,000- $ 4,000</a:t>
            </a:r>
            <a:br>
              <a:rPr lang="en-US" sz="2400"/>
            </a:br>
            <a:r>
              <a:rPr lang="en-US" sz="2400"/>
              <a:t>Independently living (8 months) = $ 9,000 –11,000 (includes</a:t>
            </a:r>
            <a:br>
              <a:rPr lang="en-US" sz="2400"/>
            </a:br>
            <a:r>
              <a:rPr lang="en-US" sz="2400"/>
              <a:t>rent, utilities/phone, transportation, food, clothing, medical/dental and personal items)</a:t>
            </a:r>
            <a:br>
              <a:rPr lang="en-US" sz="2400"/>
            </a:br>
            <a:r>
              <a:rPr lang="en-US" sz="2400"/>
              <a:t>Estimated tuition, books, academics supplies </a:t>
            </a:r>
            <a:br>
              <a:rPr lang="en-US" sz="2400"/>
            </a:br>
            <a:r>
              <a:rPr lang="en-US" sz="2400"/>
              <a:t>$ 10,000-$15,000/year</a:t>
            </a:r>
            <a:br>
              <a:rPr lang="en-US" sz="2800"/>
            </a:br>
            <a:br>
              <a:rPr lang="en-US"/>
            </a:br>
            <a:endParaRPr lang="en-US"/>
          </a:p>
        </p:txBody>
      </p:sp>
      <p:pic>
        <p:nvPicPr>
          <p:cNvPr id="3" name="Picture 3">
            <a:extLst>
              <a:ext uri="{FF2B5EF4-FFF2-40B4-BE49-F238E27FC236}">
                <a16:creationId xmlns:a16="http://schemas.microsoft.com/office/drawing/2014/main" id="{6616C17F-DEBC-4DAB-91D0-01EC23B6D017}"/>
              </a:ext>
            </a:extLst>
          </p:cNvPr>
          <p:cNvPicPr>
            <a:picLocks noChangeAspect="1"/>
          </p:cNvPicPr>
          <p:nvPr/>
        </p:nvPicPr>
        <p:blipFill>
          <a:blip r:embed="rId2"/>
          <a:stretch>
            <a:fillRect/>
          </a:stretch>
        </p:blipFill>
        <p:spPr>
          <a:xfrm>
            <a:off x="2739799" y="3109913"/>
            <a:ext cx="2619375" cy="1743075"/>
          </a:xfrm>
          <a:prstGeom prst="rect">
            <a:avLst/>
          </a:prstGeom>
        </p:spPr>
      </p:pic>
      <p:pic>
        <p:nvPicPr>
          <p:cNvPr id="5" name="Google Shape;140;p24">
            <a:extLst>
              <a:ext uri="{FF2B5EF4-FFF2-40B4-BE49-F238E27FC236}">
                <a16:creationId xmlns:a16="http://schemas.microsoft.com/office/drawing/2014/main" id="{8BB80F3B-0D9A-12E5-16E3-4E4CE5E0559C}"/>
              </a:ext>
            </a:extLst>
          </p:cNvPr>
          <p:cNvPicPr preferRelativeResize="0"/>
          <p:nvPr/>
        </p:nvPicPr>
        <p:blipFill>
          <a:blip r:embed="rId3">
            <a:alphaModFix/>
          </a:blip>
          <a:stretch>
            <a:fillRect/>
          </a:stretch>
        </p:blipFill>
        <p:spPr>
          <a:xfrm>
            <a:off x="7883950" y="4046550"/>
            <a:ext cx="747500" cy="747500"/>
          </a:xfrm>
          <a:prstGeom prst="rect">
            <a:avLst/>
          </a:prstGeom>
          <a:noFill/>
          <a:ln>
            <a:noFill/>
          </a:ln>
        </p:spPr>
      </p:pic>
    </p:spTree>
    <p:extLst>
      <p:ext uri="{BB962C8B-B14F-4D97-AF65-F5344CB8AC3E}">
        <p14:creationId xmlns:p14="http://schemas.microsoft.com/office/powerpoint/2010/main" val="2195018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566FA-6B84-4B86-952D-8A1F3B9777E1}"/>
              </a:ext>
            </a:extLst>
          </p:cNvPr>
          <p:cNvSpPr>
            <a:spLocks noGrp="1"/>
          </p:cNvSpPr>
          <p:nvPr>
            <p:ph type="title"/>
          </p:nvPr>
        </p:nvSpPr>
        <p:spPr>
          <a:xfrm>
            <a:off x="311700" y="902881"/>
            <a:ext cx="8520600" cy="2089769"/>
          </a:xfrm>
        </p:spPr>
        <p:txBody>
          <a:bodyPr/>
          <a:lstStyle/>
          <a:p>
            <a:br>
              <a:rPr lang="en-US"/>
            </a:br>
            <a:br>
              <a:rPr lang="en-US"/>
            </a:br>
            <a:r>
              <a:rPr lang="en-US"/>
              <a:t>What is a scholarship?</a:t>
            </a:r>
            <a:br>
              <a:rPr lang="en-US"/>
            </a:br>
            <a:r>
              <a:rPr lang="en-US" sz="2800"/>
              <a:t>A scholarship is a monetary award which is often based on a variety of criteria:</a:t>
            </a:r>
            <a:br>
              <a:rPr lang="en-US" sz="2800"/>
            </a:br>
            <a:r>
              <a:rPr lang="en-US" sz="2800"/>
              <a:t>-Academics</a:t>
            </a:r>
            <a:br>
              <a:rPr lang="en-US" sz="2800"/>
            </a:br>
            <a:r>
              <a:rPr lang="en-US" sz="2800"/>
              <a:t>-Volunteer work/Leadership</a:t>
            </a:r>
            <a:br>
              <a:rPr lang="en-US" sz="2800"/>
            </a:br>
            <a:r>
              <a:rPr lang="en-US" sz="2800"/>
              <a:t>-Extra Curricular activities</a:t>
            </a:r>
            <a:br>
              <a:rPr lang="en-US" sz="2800"/>
            </a:br>
            <a:r>
              <a:rPr lang="en-US" sz="2800"/>
              <a:t>-Sports</a:t>
            </a:r>
            <a:br>
              <a:rPr lang="en-US" sz="2800"/>
            </a:br>
            <a:r>
              <a:rPr lang="en-US" sz="2800"/>
              <a:t>-Financial need may or </a:t>
            </a:r>
            <a:br>
              <a:rPr lang="en-US" sz="2800"/>
            </a:br>
            <a:r>
              <a:rPr lang="en-US" sz="2800"/>
              <a:t>may </a:t>
            </a:r>
            <a:br>
              <a:rPr lang="en-US" sz="2800"/>
            </a:br>
            <a:r>
              <a:rPr lang="en-US" sz="2800"/>
              <a:t>not be a factor</a:t>
            </a:r>
            <a:br>
              <a:rPr lang="en-US"/>
            </a:br>
            <a:endParaRPr lang="en-US"/>
          </a:p>
        </p:txBody>
      </p:sp>
      <p:pic>
        <p:nvPicPr>
          <p:cNvPr id="4" name="Picture 4" descr="Text&#10;&#10;Description automatically generated">
            <a:extLst>
              <a:ext uri="{FF2B5EF4-FFF2-40B4-BE49-F238E27FC236}">
                <a16:creationId xmlns:a16="http://schemas.microsoft.com/office/drawing/2014/main" id="{FC592AA4-8EEC-4D24-8148-AFB3FEDDD725}"/>
              </a:ext>
            </a:extLst>
          </p:cNvPr>
          <p:cNvPicPr>
            <a:picLocks noChangeAspect="1"/>
          </p:cNvPicPr>
          <p:nvPr/>
        </p:nvPicPr>
        <p:blipFill>
          <a:blip r:embed="rId2"/>
          <a:stretch>
            <a:fillRect/>
          </a:stretch>
        </p:blipFill>
        <p:spPr>
          <a:xfrm>
            <a:off x="60260" y="3251329"/>
            <a:ext cx="2428292" cy="1618862"/>
          </a:xfrm>
          <a:prstGeom prst="rect">
            <a:avLst/>
          </a:prstGeom>
        </p:spPr>
      </p:pic>
      <p:pic>
        <p:nvPicPr>
          <p:cNvPr id="5" name="Google Shape;140;p24">
            <a:extLst>
              <a:ext uri="{FF2B5EF4-FFF2-40B4-BE49-F238E27FC236}">
                <a16:creationId xmlns:a16="http://schemas.microsoft.com/office/drawing/2014/main" id="{B1CBE81E-A53C-04A1-498D-20A0632E6C8C}"/>
              </a:ext>
            </a:extLst>
          </p:cNvPr>
          <p:cNvPicPr preferRelativeResize="0"/>
          <p:nvPr/>
        </p:nvPicPr>
        <p:blipFill>
          <a:blip r:embed="rId3">
            <a:alphaModFix/>
          </a:blip>
          <a:stretch>
            <a:fillRect/>
          </a:stretch>
        </p:blipFill>
        <p:spPr>
          <a:xfrm>
            <a:off x="7883950" y="4046550"/>
            <a:ext cx="747500" cy="747500"/>
          </a:xfrm>
          <a:prstGeom prst="rect">
            <a:avLst/>
          </a:prstGeom>
          <a:noFill/>
          <a:ln>
            <a:noFill/>
          </a:ln>
        </p:spPr>
      </p:pic>
    </p:spTree>
    <p:extLst>
      <p:ext uri="{BB962C8B-B14F-4D97-AF65-F5344CB8AC3E}">
        <p14:creationId xmlns:p14="http://schemas.microsoft.com/office/powerpoint/2010/main" val="3860054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179D4-66DB-487F-84A1-E7D5715F8315}"/>
              </a:ext>
            </a:extLst>
          </p:cNvPr>
          <p:cNvSpPr>
            <a:spLocks noGrp="1"/>
          </p:cNvSpPr>
          <p:nvPr>
            <p:ph type="title"/>
          </p:nvPr>
        </p:nvSpPr>
        <p:spPr>
          <a:xfrm>
            <a:off x="311700" y="-6854"/>
            <a:ext cx="8520600" cy="2999504"/>
          </a:xfrm>
        </p:spPr>
        <p:txBody>
          <a:bodyPr/>
          <a:lstStyle/>
          <a:p>
            <a:r>
              <a:rPr lang="en-US" sz="2800"/>
              <a:t>What is a Bursary?</a:t>
            </a:r>
            <a:br>
              <a:rPr lang="en-US" sz="2800"/>
            </a:br>
            <a:r>
              <a:rPr lang="en-US" sz="2800"/>
              <a:t>A bursary is a monetary grant that is usually based on financial need rather than merit (competition).</a:t>
            </a:r>
            <a:br>
              <a:rPr lang="en-US" sz="2800"/>
            </a:br>
            <a:r>
              <a:rPr lang="en-US" sz="2800"/>
              <a:t> You are not competing for this funding.</a:t>
            </a:r>
            <a:br>
              <a:rPr lang="en-US" sz="2800"/>
            </a:br>
            <a:r>
              <a:rPr lang="en-US" sz="2800"/>
              <a:t>The student is in need of financial assistance to continue their education</a:t>
            </a:r>
            <a:br>
              <a:rPr lang="en-US"/>
            </a:br>
            <a:endParaRPr lang="en-US"/>
          </a:p>
        </p:txBody>
      </p:sp>
      <p:pic>
        <p:nvPicPr>
          <p:cNvPr id="3" name="Picture 3">
            <a:extLst>
              <a:ext uri="{FF2B5EF4-FFF2-40B4-BE49-F238E27FC236}">
                <a16:creationId xmlns:a16="http://schemas.microsoft.com/office/drawing/2014/main" id="{A1B74AB0-6650-4F8A-B6A0-3ACFB4A83B3E}"/>
              </a:ext>
            </a:extLst>
          </p:cNvPr>
          <p:cNvPicPr>
            <a:picLocks noChangeAspect="1"/>
          </p:cNvPicPr>
          <p:nvPr/>
        </p:nvPicPr>
        <p:blipFill>
          <a:blip r:embed="rId2"/>
          <a:stretch>
            <a:fillRect/>
          </a:stretch>
        </p:blipFill>
        <p:spPr>
          <a:xfrm>
            <a:off x="3208953" y="2679246"/>
            <a:ext cx="1676400" cy="2222630"/>
          </a:xfrm>
          <a:prstGeom prst="rect">
            <a:avLst/>
          </a:prstGeom>
        </p:spPr>
      </p:pic>
      <p:pic>
        <p:nvPicPr>
          <p:cNvPr id="5" name="Google Shape;140;p24">
            <a:extLst>
              <a:ext uri="{FF2B5EF4-FFF2-40B4-BE49-F238E27FC236}">
                <a16:creationId xmlns:a16="http://schemas.microsoft.com/office/drawing/2014/main" id="{8204A9D4-6BC3-2617-62B3-9811E777747A}"/>
              </a:ext>
            </a:extLst>
          </p:cNvPr>
          <p:cNvPicPr preferRelativeResize="0"/>
          <p:nvPr/>
        </p:nvPicPr>
        <p:blipFill>
          <a:blip r:embed="rId3">
            <a:alphaModFix/>
          </a:blip>
          <a:stretch>
            <a:fillRect/>
          </a:stretch>
        </p:blipFill>
        <p:spPr>
          <a:xfrm>
            <a:off x="7883950" y="4046550"/>
            <a:ext cx="747500" cy="747500"/>
          </a:xfrm>
          <a:prstGeom prst="rect">
            <a:avLst/>
          </a:prstGeom>
          <a:noFill/>
          <a:ln>
            <a:noFill/>
          </a:ln>
        </p:spPr>
      </p:pic>
    </p:spTree>
    <p:extLst>
      <p:ext uri="{BB962C8B-B14F-4D97-AF65-F5344CB8AC3E}">
        <p14:creationId xmlns:p14="http://schemas.microsoft.com/office/powerpoint/2010/main" val="559743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96643-E751-47F4-B52B-6F8D04629755}"/>
              </a:ext>
            </a:extLst>
          </p:cNvPr>
          <p:cNvSpPr>
            <a:spLocks noGrp="1"/>
          </p:cNvSpPr>
          <p:nvPr>
            <p:ph type="title"/>
          </p:nvPr>
        </p:nvSpPr>
        <p:spPr>
          <a:xfrm>
            <a:off x="311700" y="366371"/>
            <a:ext cx="8520600" cy="2626279"/>
          </a:xfrm>
        </p:spPr>
        <p:txBody>
          <a:bodyPr/>
          <a:lstStyle/>
          <a:p>
            <a:r>
              <a:rPr lang="en-US" sz="2800"/>
              <a:t>Student Government Loans</a:t>
            </a:r>
            <a:br>
              <a:rPr lang="en-US"/>
            </a:br>
            <a:r>
              <a:rPr lang="en-US" sz="1800"/>
              <a:t>Both the Federal and Provincial Governments provide student loans for post-secondary study. Students must be Canadian or permanent resident and need to apply through the province that considers them a resident. Government student loans are intended to be a supplement to student and family financial resources and will be awarded based on financial need.</a:t>
            </a:r>
          </a:p>
        </p:txBody>
      </p:sp>
      <p:pic>
        <p:nvPicPr>
          <p:cNvPr id="3" name="Picture 3" descr="A picture containing indoor&#10;&#10;Description automatically generated">
            <a:extLst>
              <a:ext uri="{FF2B5EF4-FFF2-40B4-BE49-F238E27FC236}">
                <a16:creationId xmlns:a16="http://schemas.microsoft.com/office/drawing/2014/main" id="{290BF5CD-8DBF-45AF-9C06-9ED2F22205A8}"/>
              </a:ext>
            </a:extLst>
          </p:cNvPr>
          <p:cNvPicPr>
            <a:picLocks noChangeAspect="1"/>
          </p:cNvPicPr>
          <p:nvPr/>
        </p:nvPicPr>
        <p:blipFill>
          <a:blip r:embed="rId2"/>
          <a:stretch>
            <a:fillRect/>
          </a:stretch>
        </p:blipFill>
        <p:spPr>
          <a:xfrm>
            <a:off x="529512" y="3482530"/>
            <a:ext cx="2743200" cy="1794053"/>
          </a:xfrm>
          <a:prstGeom prst="rect">
            <a:avLst/>
          </a:prstGeom>
        </p:spPr>
      </p:pic>
      <p:pic>
        <p:nvPicPr>
          <p:cNvPr id="5" name="Google Shape;140;p24">
            <a:extLst>
              <a:ext uri="{FF2B5EF4-FFF2-40B4-BE49-F238E27FC236}">
                <a16:creationId xmlns:a16="http://schemas.microsoft.com/office/drawing/2014/main" id="{DB39C20B-A5A0-C8B5-804A-69FE4B8476E9}"/>
              </a:ext>
            </a:extLst>
          </p:cNvPr>
          <p:cNvPicPr preferRelativeResize="0"/>
          <p:nvPr/>
        </p:nvPicPr>
        <p:blipFill>
          <a:blip r:embed="rId3">
            <a:alphaModFix/>
          </a:blip>
          <a:stretch>
            <a:fillRect/>
          </a:stretch>
        </p:blipFill>
        <p:spPr>
          <a:xfrm>
            <a:off x="7883950" y="4046550"/>
            <a:ext cx="747500" cy="747500"/>
          </a:xfrm>
          <a:prstGeom prst="rect">
            <a:avLst/>
          </a:prstGeom>
          <a:noFill/>
          <a:ln>
            <a:noFill/>
          </a:ln>
        </p:spPr>
      </p:pic>
    </p:spTree>
    <p:extLst>
      <p:ext uri="{BB962C8B-B14F-4D97-AF65-F5344CB8AC3E}">
        <p14:creationId xmlns:p14="http://schemas.microsoft.com/office/powerpoint/2010/main" val="23971552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9799F-9F6D-4718-B0AB-D31300CE3BE5}"/>
              </a:ext>
            </a:extLst>
          </p:cNvPr>
          <p:cNvSpPr>
            <a:spLocks noGrp="1"/>
          </p:cNvSpPr>
          <p:nvPr>
            <p:ph type="title"/>
          </p:nvPr>
        </p:nvSpPr>
        <p:spPr>
          <a:xfrm>
            <a:off x="311700" y="168095"/>
            <a:ext cx="8520600" cy="2311372"/>
          </a:xfrm>
        </p:spPr>
        <p:txBody>
          <a:bodyPr/>
          <a:lstStyle/>
          <a:p>
            <a:r>
              <a:rPr lang="en-US" sz="2400"/>
              <a:t>Types of Scholarships</a:t>
            </a:r>
            <a:br>
              <a:rPr lang="en-US" sz="2400"/>
            </a:br>
            <a:r>
              <a:rPr lang="en-US" sz="2400"/>
              <a:t>1.Institution Based Scholarships </a:t>
            </a:r>
            <a:br>
              <a:rPr lang="en-US" sz="2400"/>
            </a:br>
            <a:r>
              <a:rPr lang="en-US" sz="2400"/>
              <a:t>Every post-secondary institution will offer first year scholarships for first year students</a:t>
            </a:r>
            <a:br>
              <a:rPr lang="en-US" sz="2400"/>
            </a:br>
            <a:r>
              <a:rPr lang="en-US" sz="2400"/>
              <a:t>Check the institution's website for a list of these.</a:t>
            </a:r>
            <a:br>
              <a:rPr lang="en-US" sz="2800"/>
            </a:br>
            <a:endParaRPr lang="en-US" sz="2800"/>
          </a:p>
        </p:txBody>
      </p:sp>
      <p:pic>
        <p:nvPicPr>
          <p:cNvPr id="3" name="Picture 3" descr="Logo, company name&#10;&#10;Description automatically generated">
            <a:extLst>
              <a:ext uri="{FF2B5EF4-FFF2-40B4-BE49-F238E27FC236}">
                <a16:creationId xmlns:a16="http://schemas.microsoft.com/office/drawing/2014/main" id="{DFCC3179-6C91-41E5-8A67-C92E5EC688F4}"/>
              </a:ext>
            </a:extLst>
          </p:cNvPr>
          <p:cNvPicPr>
            <a:picLocks noChangeAspect="1"/>
          </p:cNvPicPr>
          <p:nvPr/>
        </p:nvPicPr>
        <p:blipFill>
          <a:blip r:embed="rId2"/>
          <a:stretch>
            <a:fillRect/>
          </a:stretch>
        </p:blipFill>
        <p:spPr>
          <a:xfrm>
            <a:off x="1960887" y="2164993"/>
            <a:ext cx="2143125" cy="1280044"/>
          </a:xfrm>
          <a:prstGeom prst="rect">
            <a:avLst/>
          </a:prstGeom>
        </p:spPr>
      </p:pic>
      <p:pic>
        <p:nvPicPr>
          <p:cNvPr id="4" name="Picture 4" descr="Logo, company name&#10;&#10;Description automatically generated">
            <a:extLst>
              <a:ext uri="{FF2B5EF4-FFF2-40B4-BE49-F238E27FC236}">
                <a16:creationId xmlns:a16="http://schemas.microsoft.com/office/drawing/2014/main" id="{53725BBC-0F12-41AD-B8EC-9C1EEC17AD35}"/>
              </a:ext>
            </a:extLst>
          </p:cNvPr>
          <p:cNvPicPr>
            <a:picLocks noChangeAspect="1"/>
          </p:cNvPicPr>
          <p:nvPr/>
        </p:nvPicPr>
        <p:blipFill>
          <a:blip r:embed="rId3"/>
          <a:stretch>
            <a:fillRect/>
          </a:stretch>
        </p:blipFill>
        <p:spPr>
          <a:xfrm>
            <a:off x="54429" y="1959817"/>
            <a:ext cx="1430694" cy="1562100"/>
          </a:xfrm>
          <a:prstGeom prst="rect">
            <a:avLst/>
          </a:prstGeom>
        </p:spPr>
      </p:pic>
      <p:pic>
        <p:nvPicPr>
          <p:cNvPr id="5" name="Picture 5" descr="Logo&#10;&#10;Description automatically generated">
            <a:extLst>
              <a:ext uri="{FF2B5EF4-FFF2-40B4-BE49-F238E27FC236}">
                <a16:creationId xmlns:a16="http://schemas.microsoft.com/office/drawing/2014/main" id="{58AB303F-4A69-4B68-B5C6-6FFC131C8479}"/>
              </a:ext>
            </a:extLst>
          </p:cNvPr>
          <p:cNvPicPr>
            <a:picLocks noChangeAspect="1"/>
          </p:cNvPicPr>
          <p:nvPr/>
        </p:nvPicPr>
        <p:blipFill>
          <a:blip r:embed="rId4"/>
          <a:stretch>
            <a:fillRect/>
          </a:stretch>
        </p:blipFill>
        <p:spPr>
          <a:xfrm>
            <a:off x="4620888" y="2267631"/>
            <a:ext cx="1185182" cy="1325530"/>
          </a:xfrm>
          <a:prstGeom prst="rect">
            <a:avLst/>
          </a:prstGeom>
        </p:spPr>
      </p:pic>
      <p:pic>
        <p:nvPicPr>
          <p:cNvPr id="6" name="Picture 6" descr="Icon&#10;&#10;Description automatically generated">
            <a:extLst>
              <a:ext uri="{FF2B5EF4-FFF2-40B4-BE49-F238E27FC236}">
                <a16:creationId xmlns:a16="http://schemas.microsoft.com/office/drawing/2014/main" id="{F0BCCB9A-468D-4F77-9583-53B6B9FA6D25}"/>
              </a:ext>
            </a:extLst>
          </p:cNvPr>
          <p:cNvPicPr>
            <a:picLocks noChangeAspect="1"/>
          </p:cNvPicPr>
          <p:nvPr/>
        </p:nvPicPr>
        <p:blipFill>
          <a:blip r:embed="rId5"/>
          <a:stretch>
            <a:fillRect/>
          </a:stretch>
        </p:blipFill>
        <p:spPr>
          <a:xfrm>
            <a:off x="5809472" y="2105413"/>
            <a:ext cx="1828800" cy="1270908"/>
          </a:xfrm>
          <a:prstGeom prst="rect">
            <a:avLst/>
          </a:prstGeom>
        </p:spPr>
      </p:pic>
      <p:pic>
        <p:nvPicPr>
          <p:cNvPr id="7" name="Picture 7" descr="Logo&#10;&#10;Description automatically generated">
            <a:extLst>
              <a:ext uri="{FF2B5EF4-FFF2-40B4-BE49-F238E27FC236}">
                <a16:creationId xmlns:a16="http://schemas.microsoft.com/office/drawing/2014/main" id="{A8824BDE-13C8-4A89-BFFA-1E54C6CE606B}"/>
              </a:ext>
            </a:extLst>
          </p:cNvPr>
          <p:cNvPicPr>
            <a:picLocks noChangeAspect="1"/>
          </p:cNvPicPr>
          <p:nvPr/>
        </p:nvPicPr>
        <p:blipFill>
          <a:blip r:embed="rId6"/>
          <a:stretch>
            <a:fillRect/>
          </a:stretch>
        </p:blipFill>
        <p:spPr>
          <a:xfrm>
            <a:off x="5806751" y="3575471"/>
            <a:ext cx="2133600" cy="1507478"/>
          </a:xfrm>
          <a:prstGeom prst="rect">
            <a:avLst/>
          </a:prstGeom>
        </p:spPr>
      </p:pic>
      <p:pic>
        <p:nvPicPr>
          <p:cNvPr id="9" name="Picture 9" descr="A picture containing text&#10;&#10;Description automatically generated">
            <a:extLst>
              <a:ext uri="{FF2B5EF4-FFF2-40B4-BE49-F238E27FC236}">
                <a16:creationId xmlns:a16="http://schemas.microsoft.com/office/drawing/2014/main" id="{B9B79D9A-5472-4ECC-810B-56DA99C50655}"/>
              </a:ext>
            </a:extLst>
          </p:cNvPr>
          <p:cNvPicPr>
            <a:picLocks noChangeAspect="1"/>
          </p:cNvPicPr>
          <p:nvPr/>
        </p:nvPicPr>
        <p:blipFill>
          <a:blip r:embed="rId7"/>
          <a:stretch>
            <a:fillRect/>
          </a:stretch>
        </p:blipFill>
        <p:spPr>
          <a:xfrm>
            <a:off x="2733869" y="3588786"/>
            <a:ext cx="2743200" cy="765111"/>
          </a:xfrm>
          <a:prstGeom prst="rect">
            <a:avLst/>
          </a:prstGeom>
        </p:spPr>
      </p:pic>
      <p:pic>
        <p:nvPicPr>
          <p:cNvPr id="10" name="Picture 10" descr="Logo, company name&#10;&#10;Description automatically generated">
            <a:extLst>
              <a:ext uri="{FF2B5EF4-FFF2-40B4-BE49-F238E27FC236}">
                <a16:creationId xmlns:a16="http://schemas.microsoft.com/office/drawing/2014/main" id="{B09C4A3F-E0F4-4376-A015-04408133F24C}"/>
              </a:ext>
            </a:extLst>
          </p:cNvPr>
          <p:cNvPicPr>
            <a:picLocks noChangeAspect="1"/>
          </p:cNvPicPr>
          <p:nvPr/>
        </p:nvPicPr>
        <p:blipFill>
          <a:blip r:embed="rId8"/>
          <a:stretch>
            <a:fillRect/>
          </a:stretch>
        </p:blipFill>
        <p:spPr>
          <a:xfrm>
            <a:off x="-88641" y="3575310"/>
            <a:ext cx="2614905" cy="1421880"/>
          </a:xfrm>
          <a:prstGeom prst="rect">
            <a:avLst/>
          </a:prstGeom>
        </p:spPr>
      </p:pic>
      <p:pic>
        <p:nvPicPr>
          <p:cNvPr id="11" name="Picture 11" descr="Logo, company name&#10;&#10;Description automatically generated">
            <a:extLst>
              <a:ext uri="{FF2B5EF4-FFF2-40B4-BE49-F238E27FC236}">
                <a16:creationId xmlns:a16="http://schemas.microsoft.com/office/drawing/2014/main" id="{F44E3776-E510-4922-8559-8B0F3D149987}"/>
              </a:ext>
            </a:extLst>
          </p:cNvPr>
          <p:cNvPicPr>
            <a:picLocks noChangeAspect="1"/>
          </p:cNvPicPr>
          <p:nvPr/>
        </p:nvPicPr>
        <p:blipFill>
          <a:blip r:embed="rId9"/>
          <a:stretch>
            <a:fillRect/>
          </a:stretch>
        </p:blipFill>
        <p:spPr>
          <a:xfrm>
            <a:off x="3031283" y="4158009"/>
            <a:ext cx="2743200" cy="658863"/>
          </a:xfrm>
          <a:prstGeom prst="rect">
            <a:avLst/>
          </a:prstGeom>
        </p:spPr>
      </p:pic>
      <p:pic>
        <p:nvPicPr>
          <p:cNvPr id="12" name="Google Shape;140;p24" descr="A blue and orange logo&#10;&#10;Description automatically generated">
            <a:extLst>
              <a:ext uri="{FF2B5EF4-FFF2-40B4-BE49-F238E27FC236}">
                <a16:creationId xmlns:a16="http://schemas.microsoft.com/office/drawing/2014/main" id="{A362443C-21AC-B209-5505-5FAEAA064A11}"/>
              </a:ext>
            </a:extLst>
          </p:cNvPr>
          <p:cNvPicPr preferRelativeResize="0"/>
          <p:nvPr/>
        </p:nvPicPr>
        <p:blipFill>
          <a:blip r:embed="rId10">
            <a:alphaModFix/>
          </a:blip>
          <a:stretch>
            <a:fillRect/>
          </a:stretch>
        </p:blipFill>
        <p:spPr>
          <a:xfrm>
            <a:off x="8025464" y="4062879"/>
            <a:ext cx="747500" cy="747500"/>
          </a:xfrm>
          <a:prstGeom prst="rect">
            <a:avLst/>
          </a:prstGeom>
          <a:noFill/>
          <a:ln>
            <a:noFill/>
          </a:ln>
        </p:spPr>
      </p:pic>
    </p:spTree>
    <p:extLst>
      <p:ext uri="{BB962C8B-B14F-4D97-AF65-F5344CB8AC3E}">
        <p14:creationId xmlns:p14="http://schemas.microsoft.com/office/powerpoint/2010/main" val="489045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647AB-7C69-4FC7-B621-2FA7E27FC3D2}"/>
              </a:ext>
            </a:extLst>
          </p:cNvPr>
          <p:cNvSpPr>
            <a:spLocks noGrp="1"/>
          </p:cNvSpPr>
          <p:nvPr>
            <p:ph type="title"/>
          </p:nvPr>
        </p:nvSpPr>
        <p:spPr>
          <a:xfrm>
            <a:off x="136751" y="401360"/>
            <a:ext cx="8520600" cy="841800"/>
          </a:xfrm>
        </p:spPr>
        <p:txBody>
          <a:bodyPr/>
          <a:lstStyle/>
          <a:p>
            <a:br>
              <a:rPr lang="en-US" sz="2800"/>
            </a:br>
            <a:br>
              <a:rPr lang="en-US" sz="2800"/>
            </a:br>
            <a:br>
              <a:rPr lang="en-US" sz="2800"/>
            </a:br>
            <a:br>
              <a:rPr lang="en-US" sz="2800"/>
            </a:br>
            <a:br>
              <a:rPr lang="en-US" sz="2800"/>
            </a:br>
            <a:br>
              <a:rPr lang="en-US" sz="2800"/>
            </a:br>
            <a:r>
              <a:rPr lang="en-US" sz="2800"/>
              <a:t>2. Institutions Based Entrance Scholarships</a:t>
            </a:r>
            <a:br>
              <a:rPr lang="en-US" sz="2800"/>
            </a:br>
            <a:r>
              <a:rPr lang="en-US" sz="2800"/>
              <a:t> Open to students </a:t>
            </a:r>
            <a:r>
              <a:rPr lang="en-US" sz="2800" b="1"/>
              <a:t>who have applied </a:t>
            </a:r>
            <a:r>
              <a:rPr lang="en-US" sz="2800"/>
              <a:t>to the post-secondary institute directly from high school</a:t>
            </a:r>
            <a:br>
              <a:rPr lang="en-US" sz="2800"/>
            </a:br>
            <a:r>
              <a:rPr lang="en-US" sz="2800"/>
              <a:t>Student must apply to the institution to be considered for this award, so it is good to do early admission! Some of those have deadlines in December.</a:t>
            </a:r>
            <a:br>
              <a:rPr lang="en-US" sz="2800"/>
            </a:br>
            <a:r>
              <a:rPr lang="en-US" sz="2800"/>
              <a:t>Criteria for this award is based on grades, average of marks from high school. Check the institution for more info.</a:t>
            </a:r>
            <a:endParaRPr lang="en-US" sz="2800" b="1"/>
          </a:p>
        </p:txBody>
      </p:sp>
      <p:pic>
        <p:nvPicPr>
          <p:cNvPr id="4" name="Google Shape;140;p24">
            <a:extLst>
              <a:ext uri="{FF2B5EF4-FFF2-40B4-BE49-F238E27FC236}">
                <a16:creationId xmlns:a16="http://schemas.microsoft.com/office/drawing/2014/main" id="{BBEB0C44-B899-8D6B-8878-9192EFE892FB}"/>
              </a:ext>
            </a:extLst>
          </p:cNvPr>
          <p:cNvPicPr preferRelativeResize="0"/>
          <p:nvPr/>
        </p:nvPicPr>
        <p:blipFill>
          <a:blip r:embed="rId2">
            <a:alphaModFix/>
          </a:blip>
          <a:stretch>
            <a:fillRect/>
          </a:stretch>
        </p:blipFill>
        <p:spPr>
          <a:xfrm>
            <a:off x="7883950" y="4046550"/>
            <a:ext cx="747500" cy="747500"/>
          </a:xfrm>
          <a:prstGeom prst="rect">
            <a:avLst/>
          </a:prstGeom>
          <a:noFill/>
          <a:ln>
            <a:noFill/>
          </a:ln>
        </p:spPr>
      </p:pic>
    </p:spTree>
    <p:extLst>
      <p:ext uri="{BB962C8B-B14F-4D97-AF65-F5344CB8AC3E}">
        <p14:creationId xmlns:p14="http://schemas.microsoft.com/office/powerpoint/2010/main" val="18424917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A495591-FF10-4AB6-83DE-7BE643E3D86E}"/>
              </a:ext>
            </a:extLst>
          </p:cNvPr>
          <p:cNvSpPr>
            <a:spLocks noGrp="1"/>
          </p:cNvSpPr>
          <p:nvPr>
            <p:ph type="title"/>
          </p:nvPr>
        </p:nvSpPr>
        <p:spPr>
          <a:xfrm>
            <a:off x="311700" y="587973"/>
            <a:ext cx="8520600" cy="2404677"/>
          </a:xfrm>
        </p:spPr>
        <p:txBody>
          <a:bodyPr/>
          <a:lstStyle/>
          <a:p>
            <a:r>
              <a:rPr lang="en-US" sz="2800"/>
              <a:t>3. Membership Scholarships</a:t>
            </a:r>
            <a:br>
              <a:rPr lang="en-US" sz="2800"/>
            </a:br>
            <a:r>
              <a:rPr lang="en-US" sz="2800"/>
              <a:t>Many organizations have scholarships available to members and their families.</a:t>
            </a:r>
            <a:br>
              <a:rPr lang="en-US" sz="2800"/>
            </a:br>
            <a:r>
              <a:rPr lang="en-US" sz="2800"/>
              <a:t>Example – Rockyview School Division, ATA, work organizations, cultural memberships etc. </a:t>
            </a:r>
            <a:br>
              <a:rPr lang="en-US" sz="2800"/>
            </a:br>
            <a:r>
              <a:rPr lang="en-US" sz="2800"/>
              <a:t>Check your parent/guardians work and see if you are eligible </a:t>
            </a:r>
          </a:p>
        </p:txBody>
      </p:sp>
      <p:pic>
        <p:nvPicPr>
          <p:cNvPr id="2" name="Picture 2" descr="Text&#10;&#10;Description automatically generated">
            <a:extLst>
              <a:ext uri="{FF2B5EF4-FFF2-40B4-BE49-F238E27FC236}">
                <a16:creationId xmlns:a16="http://schemas.microsoft.com/office/drawing/2014/main" id="{F8B2895C-1190-4BA4-AE0B-F3B76FF02F9C}"/>
              </a:ext>
            </a:extLst>
          </p:cNvPr>
          <p:cNvPicPr>
            <a:picLocks noChangeAspect="1"/>
          </p:cNvPicPr>
          <p:nvPr/>
        </p:nvPicPr>
        <p:blipFill>
          <a:blip r:embed="rId2"/>
          <a:stretch>
            <a:fillRect/>
          </a:stretch>
        </p:blipFill>
        <p:spPr>
          <a:xfrm>
            <a:off x="629524" y="3397801"/>
            <a:ext cx="2543175" cy="1800225"/>
          </a:xfrm>
          <a:prstGeom prst="rect">
            <a:avLst/>
          </a:prstGeom>
        </p:spPr>
      </p:pic>
      <p:pic>
        <p:nvPicPr>
          <p:cNvPr id="5" name="Google Shape;140;p24">
            <a:extLst>
              <a:ext uri="{FF2B5EF4-FFF2-40B4-BE49-F238E27FC236}">
                <a16:creationId xmlns:a16="http://schemas.microsoft.com/office/drawing/2014/main" id="{7430DFDE-C880-BC70-D070-FABE59F62FEC}"/>
              </a:ext>
            </a:extLst>
          </p:cNvPr>
          <p:cNvPicPr preferRelativeResize="0"/>
          <p:nvPr/>
        </p:nvPicPr>
        <p:blipFill>
          <a:blip r:embed="rId3">
            <a:alphaModFix/>
          </a:blip>
          <a:stretch>
            <a:fillRect/>
          </a:stretch>
        </p:blipFill>
        <p:spPr>
          <a:xfrm>
            <a:off x="7883950" y="4046550"/>
            <a:ext cx="747500" cy="747500"/>
          </a:xfrm>
          <a:prstGeom prst="rect">
            <a:avLst/>
          </a:prstGeom>
          <a:noFill/>
          <a:ln>
            <a:noFill/>
          </a:ln>
        </p:spPr>
      </p:pic>
    </p:spTree>
    <p:extLst>
      <p:ext uri="{BB962C8B-B14F-4D97-AF65-F5344CB8AC3E}">
        <p14:creationId xmlns:p14="http://schemas.microsoft.com/office/powerpoint/2010/main" val="2456481288"/>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On-screen Show (16:9)</PresentationFormat>
  <Slides>26</Slides>
  <Notes>8</Notes>
  <HiddenSlides>0</HiddenSlide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Simple Light</vt:lpstr>
      <vt:lpstr>SCHOLARSHIPS</vt:lpstr>
      <vt:lpstr>PLANNING FOR POST SECONDARY</vt:lpstr>
      <vt:lpstr>Why are Scholarships Important?     Estimated living expenses With parents = $ 2,000- $ 4,000 Independently living (8 months) = $ 9,000 –11,000 (includes rent, utilities/phone, transportation, food, clothing, medical/dental and personal items) Estimated tuition, books, academics supplies  $ 10,000-$15,000/year  </vt:lpstr>
      <vt:lpstr>  What is a scholarship? A scholarship is a monetary award which is often based on a variety of criteria: -Academics -Volunteer work/Leadership -Extra Curricular activities -Sports -Financial need may or  may  not be a factor </vt:lpstr>
      <vt:lpstr>What is a Bursary? A bursary is a monetary grant that is usually based on financial need rather than merit (competition).  You are not competing for this funding. The student is in need of financial assistance to continue their education </vt:lpstr>
      <vt:lpstr>Student Government Loans Both the Federal and Provincial Governments provide student loans for post-secondary study. Students must be Canadian or permanent resident and need to apply through the province that considers them a resident. Government student loans are intended to be a supplement to student and family financial resources and will be awarded based on financial need.</vt:lpstr>
      <vt:lpstr>Types of Scholarships 1.Institution Based Scholarships  Every post-secondary institution will offer first year scholarships for first year students Check the institution's website for a list of these. </vt:lpstr>
      <vt:lpstr>      2. Institutions Based Entrance Scholarships  Open to students who have applied to the post-secondary institute directly from high school Student must apply to the institution to be considered for this award, so it is good to do early admission! Some of those have deadlines in December. Criteria for this award is based on grades, average of marks from high school. Check the institution for more info.</vt:lpstr>
      <vt:lpstr>3. Membership Scholarships Many organizations have scholarships available to members and their families. Example – Rockyview School Division, ATA, work organizations, cultural memberships etc.  Check your parent/guardians work and see if you are eligible </vt:lpstr>
      <vt:lpstr>4. Corporate Scholarships  Nationally or provincially selected awards Large corporations/businesses  </vt:lpstr>
      <vt:lpstr>        5. Government Scholarships Alexander Rutherford Scholarship Alberta  75%-80% and higher in the 5 subjects in Grade 10, 11, and 12 Different financial amounts awarded depending on the average of the 5 classes Value of $300-$2500 Apply in Grade 12 after you have been accepted to a post-secondary school. Go to http://studentaid.calberta.ca for more info  </vt:lpstr>
      <vt:lpstr>Alexander Rutherford Scholarship Log into you’re myblueprint and you can see how much money you have earned towards this Go and explore this further  Application form is there also.  </vt:lpstr>
      <vt:lpstr>6. Nominated Scholarship Awards Awards that are offered to students who are nominated for a monetary award. </vt:lpstr>
      <vt:lpstr>Schulich Leader Scholarship.  A prestigious scholarship that awards up to 100 students with funding to attending undergraduate programs with a focus on STEM – Science, Technology, Engineering and Math. 20 partner universities in Canada. You need to meet at least two of the following criteria: Academic Excellence, Leadership (community, business or entrepreneurial), Financial Need. And NOT planning a career as a medical practitioner. One student can be nominated per school. Deadline is February 20th, 2024. More info at www.SchulichLeaders.com</vt:lpstr>
      <vt:lpstr>  Schulich Leader Scholarship.    To be considered, students must write an application letter, addressed to Mr. Keenan and your Guidance Counsellor outlining why they believe they could be a Schulich Leader Scholar. Students are also requested to complete a 'Brag Sheet' to accompany their application. (This document can also be found at the Scholarship quick link tab.) The deadline to submit your nomination request is January 10th, 2024 and the deadline to apply to the Schulich Leader Scholarships is January 30, 2024.</vt:lpstr>
      <vt:lpstr>https://whcroxford.rockyview.ab.ca/welcome/students/scholarships  Scholarships: https://www.univcan.ca/programs-and-scholarships/ Universities Canada manages government-funded international partnership programs and more than 120 scholarship programs on behalf of private sector companies.  https://calgaryfoundation.org/grantsawards-loans/student-awards/ Recognizing the power of education to change lives, Calgary Foundation provides financial support to help students achieve their goals through numerous scholarships, awards and bursaries established by generous donors. Support is provided through over 200 Student Award Funds that provide over 500 awards annually at post-secondaries locally, provincially and across the country. https://www.scholarshipscanada.com/ Access to over 99,000 scholarships worth more than $199,901,581.  https://indspire.ca/programs/students/bursaries-scholarships/ Since 2004, Inspire has provided over $115 million in financial support to more than 37,500 First Nations, Inuit and Métis students. All Building Brighter Futures donations are matched by the Government of Canada allowing us to be double the impact for students.                 </vt:lpstr>
      <vt:lpstr>      More Scholarship Information www.alis.gov.ab.ca www.studentawards.com www.tradesecrets..org RAP – apprenticeships www.scholarshipscanada.com www.scholartree.ca www.studentaid.alberta.ca/scholarships https://www.alberta.ca/resources-for-indigenous-students  https://studentaid.alberta.ca/scholarships/    </vt:lpstr>
      <vt:lpstr>Bonus Tips </vt:lpstr>
      <vt:lpstr>  </vt:lpstr>
      <vt:lpstr>SOURCING SCHOLARSHIPS</vt:lpstr>
      <vt:lpstr>WHC SCHOLARSHIP INFO</vt:lpstr>
      <vt:lpstr>HINTS WHEN APPLYING</vt:lpstr>
      <vt:lpstr>ACTIVITY PROFILE</vt:lpstr>
      <vt:lpstr>TIPS</vt:lpstr>
      <vt:lpstr>PERSONAL FINANCING</vt:lpstr>
      <vt:lpstr>WH CROXFORD GUIDANCE COUNSELLOR TEAM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SHOLARSHIPS</dc:title>
  <cp:revision>6</cp:revision>
  <dcterms:modified xsi:type="dcterms:W3CDTF">2023-11-02T19:36:59Z</dcterms:modified>
</cp:coreProperties>
</file>